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83" r:id="rId7"/>
    <p:sldId id="261" r:id="rId8"/>
    <p:sldId id="262" r:id="rId9"/>
    <p:sldId id="281" r:id="rId10"/>
    <p:sldId id="278" r:id="rId11"/>
    <p:sldId id="279" r:id="rId12"/>
    <p:sldId id="28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80" r:id="rId24"/>
    <p:sldId id="273" r:id="rId25"/>
    <p:sldId id="274" r:id="rId26"/>
    <p:sldId id="275" r:id="rId27"/>
    <p:sldId id="276" r:id="rId28"/>
    <p:sldId id="277" r:id="rId29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med ibrahim Belhachemia" initials="MB" lastIdx="1" clrIdx="0">
    <p:extLst>
      <p:ext uri="{19B8F6BF-5375-455C-9EA6-DF929625EA0E}">
        <p15:presenceInfo xmlns:p15="http://schemas.microsoft.com/office/powerpoint/2012/main" userId="1dc1050d12b11b5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8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1-07T11:40:40.315" idx="1">
    <p:pos x="5920" y="2212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DB340-86DF-4AAE-BB81-286B35B44990}" type="datetimeFigureOut">
              <a:rPr lang="fr-FR" smtClean="0"/>
              <a:t>08/11/2025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861A3-6EFE-4DF7-B258-A23D90B3856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30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861A3-6EFE-4DF7-B258-A23D90B3856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824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elivate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inkedin.com/in/ibrahim-mohammed-f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31520"/>
          </a:xfrm>
          <a:prstGeom prst="rect">
            <a:avLst/>
          </a:prstGeom>
          <a:solidFill>
            <a:srgbClr val="E10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48640" y="164592"/>
            <a:ext cx="9832051" cy="10464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rPr dirty="0"/>
              <a:t>SWCF‑B1 — Smart Water Control System (</a:t>
            </a:r>
            <a:r>
              <a:rPr dirty="0" err="1"/>
              <a:t>ielivate</a:t>
            </a:r>
            <a:r>
              <a:rPr dirty="0"/>
              <a:t> / </a:t>
            </a:r>
            <a:r>
              <a:rPr dirty="0" err="1"/>
              <a:t>Pammas</a:t>
            </a:r>
            <a:r>
              <a:rPr dirty="0"/>
              <a:t>)</a:t>
            </a:r>
          </a:p>
          <a:p>
            <a:pPr>
              <a:defRPr sz="1600">
                <a:solidFill>
                  <a:srgbClr val="B9B9B9"/>
                </a:solidFill>
              </a:defRPr>
            </a:pPr>
            <a:endParaRPr lang="fr-FR" dirty="0"/>
          </a:p>
          <a:p>
            <a:pPr>
              <a:defRPr sz="1600">
                <a:solidFill>
                  <a:srgbClr val="B9B9B9"/>
                </a:solidFill>
              </a:defRPr>
            </a:pPr>
            <a:r>
              <a:rPr dirty="0"/>
              <a:t>Solar-powered • Leak detection • Automated schedules • Dashboards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7916" y="1176795"/>
            <a:ext cx="10607040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5600" b="1">
                <a:solidFill>
                  <a:srgbClr val="FFFFFF"/>
                </a:solidFill>
              </a:defRPr>
            </a:pPr>
            <a:r>
              <a:rPr dirty="0"/>
              <a:t>SWCF‑B1 — Smart Water Control System (</a:t>
            </a:r>
            <a:r>
              <a:rPr dirty="0" err="1"/>
              <a:t>ielivate</a:t>
            </a:r>
            <a:r>
              <a:rPr dirty="0"/>
              <a:t> / </a:t>
            </a:r>
            <a:r>
              <a:rPr dirty="0" err="1"/>
              <a:t>Pammas</a:t>
            </a:r>
            <a:r>
              <a:rPr dirty="0"/>
              <a:t>)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AI </a:t>
            </a:r>
            <a:endParaRPr dirty="0"/>
          </a:p>
          <a:p>
            <a:pPr>
              <a:defRPr sz="2200">
                <a:solidFill>
                  <a:srgbClr val="B9B9B9"/>
                </a:solidFill>
              </a:defRPr>
            </a:pPr>
            <a:r>
              <a:rPr i="1" u="sng" dirty="0">
                <a:solidFill>
                  <a:schemeClr val="accent1"/>
                </a:solidFill>
              </a:rPr>
              <a:t>Solar-powered • Leak detection • Automated schedules • Dashboards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492DFA-F88A-1D6E-E87C-F79CCBD49184}"/>
              </a:ext>
            </a:extLst>
          </p:cNvPr>
          <p:cNvSpPr txBox="1"/>
          <p:nvPr/>
        </p:nvSpPr>
        <p:spPr>
          <a:xfrm>
            <a:off x="548640" y="3655929"/>
            <a:ext cx="61616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b="1" dirty="0">
                <a:solidFill>
                  <a:srgbClr val="FF0000"/>
                </a:solidFill>
              </a:rPr>
              <a:t>AI-powered Pest Control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Developed by : </a:t>
            </a:r>
            <a:r>
              <a:rPr lang="en-US" i="1" u="sng" dirty="0" err="1">
                <a:solidFill>
                  <a:schemeClr val="bg1"/>
                </a:solidFill>
              </a:rPr>
              <a:t>pammas</a:t>
            </a:r>
            <a:r>
              <a:rPr lang="en-US" i="1" u="sng" dirty="0">
                <a:solidFill>
                  <a:schemeClr val="bg1"/>
                </a:solidFill>
              </a:rPr>
              <a:t> Group or innovation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accent1"/>
                </a:solidFill>
              </a:rPr>
              <a:t>Presented by: </a:t>
            </a:r>
            <a:r>
              <a:rPr lang="en-US" i="1" u="sng" dirty="0">
                <a:solidFill>
                  <a:schemeClr val="bg1"/>
                </a:solidFill>
              </a:rPr>
              <a:t>Mohammed Belhachemia</a:t>
            </a:r>
          </a:p>
          <a:p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188A25-8813-7835-4B08-4DE59D894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5600025"/>
            <a:ext cx="3979688" cy="7433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F30413-141C-3EC3-52E7-9CBF1C936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1920" y="5525727"/>
            <a:ext cx="1126072" cy="11260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5D3F26-851F-B2EB-2346-51D5E25E5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7564" y="5457832"/>
            <a:ext cx="1625452" cy="11734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8AA8A2-40DD-2151-DC6D-F8C2B7AFD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43AA9E-BCE2-1F07-14FA-0DE7409E33A2}"/>
              </a:ext>
            </a:extLst>
          </p:cNvPr>
          <p:cNvSpPr/>
          <p:nvPr/>
        </p:nvSpPr>
        <p:spPr>
          <a:xfrm>
            <a:off x="0" y="0"/>
            <a:ext cx="12188952" cy="731520"/>
          </a:xfrm>
          <a:prstGeom prst="rect">
            <a:avLst/>
          </a:prstGeom>
          <a:solidFill>
            <a:srgbClr val="E10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5A163E-CABD-335A-7ED9-0F4ECAD0A101}"/>
              </a:ext>
            </a:extLst>
          </p:cNvPr>
          <p:cNvSpPr txBox="1"/>
          <p:nvPr/>
        </p:nvSpPr>
        <p:spPr>
          <a:xfrm>
            <a:off x="548640" y="164592"/>
            <a:ext cx="1109167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t>Prototype &amp; Technology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0D2A52-BCAB-EE11-1FF1-BA6140470DA6}"/>
              </a:ext>
            </a:extLst>
          </p:cNvPr>
          <p:cNvSpPr txBox="1"/>
          <p:nvPr/>
        </p:nvSpPr>
        <p:spPr>
          <a:xfrm>
            <a:off x="548640" y="896112"/>
            <a:ext cx="53035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rPr dirty="0"/>
              <a:t>Software &amp; connectivity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F28096-F1B4-6848-B304-0C56A7690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175" y="5563744"/>
            <a:ext cx="1188017" cy="900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9DACD4-14C1-878B-9F30-07CA1BBC8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619" y="1391436"/>
            <a:ext cx="7067305" cy="4531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10EF79-6C31-BA43-6A85-B8FA6F8D7ECC}"/>
              </a:ext>
            </a:extLst>
          </p:cNvPr>
          <p:cNvSpPr/>
          <p:nvPr/>
        </p:nvSpPr>
        <p:spPr>
          <a:xfrm>
            <a:off x="103220" y="2266232"/>
            <a:ext cx="2670256" cy="419790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7D670-E612-6C27-DC56-F8284E5E0F7D}"/>
              </a:ext>
            </a:extLst>
          </p:cNvPr>
          <p:cNvSpPr txBox="1"/>
          <p:nvPr/>
        </p:nvSpPr>
        <p:spPr>
          <a:xfrm>
            <a:off x="136708" y="2441357"/>
            <a:ext cx="269341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/>
              <a:t>The mobile app connects to the cloud through the internet to exchange and store data securely, while the Raspberry Pi acts as an intermediary edge device that uses its Wi-Fi connection to transmit or receive data from the same cloud platform</a:t>
            </a:r>
            <a:r>
              <a:rPr lang="ar-DZ" sz="2000" b="1" i="1" dirty="0"/>
              <a:t> </a:t>
            </a:r>
            <a:r>
              <a:rPr lang="fr-FR" sz="2000" b="1" i="1" dirty="0"/>
              <a:t>or use </a:t>
            </a:r>
            <a:r>
              <a:rPr lang="fr-FR" sz="2000" b="1" i="1" u="sng" dirty="0">
                <a:solidFill>
                  <a:srgbClr val="FF0000"/>
                </a:solidFill>
              </a:rPr>
              <a:t>Wifi like router setup.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2B61F78D-3C5A-A70A-410F-5A138EA46341}"/>
              </a:ext>
            </a:extLst>
          </p:cNvPr>
          <p:cNvSpPr/>
          <p:nvPr/>
        </p:nvSpPr>
        <p:spPr>
          <a:xfrm>
            <a:off x="136709" y="2055217"/>
            <a:ext cx="411931" cy="37340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Arrow: U-Turn 10">
            <a:extLst>
              <a:ext uri="{FF2B5EF4-FFF2-40B4-BE49-F238E27FC236}">
                <a16:creationId xmlns:a16="http://schemas.microsoft.com/office/drawing/2014/main" id="{387EE036-BD84-FE34-4EF4-7C901FBB1EA2}"/>
              </a:ext>
            </a:extLst>
          </p:cNvPr>
          <p:cNvSpPr/>
          <p:nvPr/>
        </p:nvSpPr>
        <p:spPr>
          <a:xfrm>
            <a:off x="10074721" y="1088136"/>
            <a:ext cx="1187890" cy="356616"/>
          </a:xfrm>
          <a:prstGeom prst="utur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8629135-4C58-72FE-2340-84D7E5248E21}"/>
              </a:ext>
            </a:extLst>
          </p:cNvPr>
          <p:cNvCxnSpPr>
            <a:cxnSpLocks/>
          </p:cNvCxnSpPr>
          <p:nvPr/>
        </p:nvCxnSpPr>
        <p:spPr>
          <a:xfrm>
            <a:off x="2588455" y="2999616"/>
            <a:ext cx="4473527" cy="3763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69E4066A-A091-0C7D-1A8D-A43459499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1260" y="1660085"/>
            <a:ext cx="1302701" cy="79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7AC2BBD-0E62-F78C-30A3-241387599F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0842" y="3080164"/>
            <a:ext cx="838012" cy="1128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CC78770-C9D2-9F76-28A1-2A1C741CE47F}"/>
              </a:ext>
            </a:extLst>
          </p:cNvPr>
          <p:cNvSpPr txBox="1"/>
          <p:nvPr/>
        </p:nvSpPr>
        <p:spPr>
          <a:xfrm>
            <a:off x="11021334" y="2339833"/>
            <a:ext cx="618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bg2"/>
                </a:solidFill>
              </a:rPr>
              <a:t>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318E84-9CA6-30EA-E22C-2C6590EE4862}"/>
              </a:ext>
            </a:extLst>
          </p:cNvPr>
          <p:cNvSpPr txBox="1"/>
          <p:nvPr/>
        </p:nvSpPr>
        <p:spPr>
          <a:xfrm>
            <a:off x="10335067" y="4583802"/>
            <a:ext cx="1853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i="1" u="sng" dirty="0">
                <a:solidFill>
                  <a:srgbClr val="0070C0"/>
                </a:solidFill>
              </a:rPr>
              <a:t>Connection</a:t>
            </a:r>
          </a:p>
          <a:p>
            <a:r>
              <a:rPr lang="fr-FR" i="1" u="sng" dirty="0" err="1">
                <a:solidFill>
                  <a:srgbClr val="0070C0"/>
                </a:solidFill>
              </a:rPr>
              <a:t>Encrypted</a:t>
            </a:r>
            <a:r>
              <a:rPr lang="fr-FR" i="1" u="sng" dirty="0">
                <a:solidFill>
                  <a:srgbClr val="0070C0"/>
                </a:solidFill>
              </a:rPr>
              <a:t> </a:t>
            </a:r>
            <a:r>
              <a:rPr lang="fr-FR" i="1" u="sng" dirty="0" err="1">
                <a:solidFill>
                  <a:srgbClr val="0070C0"/>
                </a:solidFill>
              </a:rPr>
              <a:t>between</a:t>
            </a:r>
            <a:r>
              <a:rPr lang="fr-FR" i="1" u="sng" dirty="0">
                <a:solidFill>
                  <a:srgbClr val="0070C0"/>
                </a:solidFill>
              </a:rPr>
              <a:t> </a:t>
            </a:r>
            <a:r>
              <a:rPr lang="fr-FR" i="1" u="sng" dirty="0" err="1">
                <a:solidFill>
                  <a:srgbClr val="0070C0"/>
                </a:solidFill>
              </a:rPr>
              <a:t>deviceS</a:t>
            </a:r>
            <a:r>
              <a:rPr lang="fr-FR" i="1" u="sng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1F3174-C5E6-BBBA-15FF-1A3D72F6AE64}"/>
              </a:ext>
            </a:extLst>
          </p:cNvPr>
          <p:cNvSpPr/>
          <p:nvPr/>
        </p:nvSpPr>
        <p:spPr>
          <a:xfrm>
            <a:off x="2830882" y="6023983"/>
            <a:ext cx="7837784" cy="426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FF0000"/>
                </a:solidFill>
              </a:rPr>
              <a:t>FULL MOBILE APP CONTROL THAT HELP ME MANAGE THE SAMRT WATER BOX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26AFFD-0DC5-8BB8-55B4-D04B4E132B63}"/>
              </a:ext>
            </a:extLst>
          </p:cNvPr>
          <p:cNvSpPr txBox="1"/>
          <p:nvPr/>
        </p:nvSpPr>
        <p:spPr>
          <a:xfrm>
            <a:off x="11021334" y="4024896"/>
            <a:ext cx="618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bg2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743632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6572DF-6D30-E3AA-1EA6-7C2EAE60F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AE63-2626-F256-4EAE-25AF0E576682}"/>
              </a:ext>
            </a:extLst>
          </p:cNvPr>
          <p:cNvSpPr/>
          <p:nvPr/>
        </p:nvSpPr>
        <p:spPr>
          <a:xfrm>
            <a:off x="0" y="0"/>
            <a:ext cx="12188952" cy="731520"/>
          </a:xfrm>
          <a:prstGeom prst="rect">
            <a:avLst/>
          </a:prstGeom>
          <a:solidFill>
            <a:srgbClr val="E10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75246B-2D08-40B9-3A49-9260D6DD5CF2}"/>
              </a:ext>
            </a:extLst>
          </p:cNvPr>
          <p:cNvSpPr txBox="1"/>
          <p:nvPr/>
        </p:nvSpPr>
        <p:spPr>
          <a:xfrm>
            <a:off x="548640" y="164592"/>
            <a:ext cx="1109167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t>Prototype &amp; Technology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9499B1-83F0-944C-3ABB-9087DACB6D67}"/>
              </a:ext>
            </a:extLst>
          </p:cNvPr>
          <p:cNvSpPr txBox="1"/>
          <p:nvPr/>
        </p:nvSpPr>
        <p:spPr>
          <a:xfrm>
            <a:off x="548640" y="896112"/>
            <a:ext cx="53035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rPr dirty="0"/>
              <a:t>Software &amp; connectivity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6DC7A0-E44A-224A-8344-51CBABB51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295" y="5539124"/>
            <a:ext cx="1188017" cy="900392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E8BC513-3FB3-E7D4-5A7C-6AE7FB5EB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041" y="1134259"/>
            <a:ext cx="4085654" cy="5305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922368-778E-FEE0-C00B-5381CC9A8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207" y="1607938"/>
            <a:ext cx="3402004" cy="5085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20C52D10-1289-25A2-6199-03BA8465DB0F}"/>
              </a:ext>
            </a:extLst>
          </p:cNvPr>
          <p:cNvCxnSpPr>
            <a:cxnSpLocks/>
          </p:cNvCxnSpPr>
          <p:nvPr/>
        </p:nvCxnSpPr>
        <p:spPr>
          <a:xfrm flipV="1">
            <a:off x="3348111" y="2929260"/>
            <a:ext cx="3095510" cy="2025748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C10AEC4-DDC8-C40F-28E6-1517C73F8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6339" y="3065624"/>
            <a:ext cx="1707285" cy="423546"/>
          </a:xfrm>
          <a:prstGeom prst="rect">
            <a:avLst/>
          </a:prstGeom>
        </p:spPr>
      </p:pic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E1882663-1D12-29DD-17A8-57CEA225D76A}"/>
              </a:ext>
            </a:extLst>
          </p:cNvPr>
          <p:cNvSpPr/>
          <p:nvPr/>
        </p:nvSpPr>
        <p:spPr>
          <a:xfrm>
            <a:off x="10381956" y="881871"/>
            <a:ext cx="1488358" cy="1115073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C4E23C-1C6B-F97F-853C-D161223860DD}"/>
              </a:ext>
            </a:extLst>
          </p:cNvPr>
          <p:cNvCxnSpPr>
            <a:cxnSpLocks/>
          </p:cNvCxnSpPr>
          <p:nvPr/>
        </p:nvCxnSpPr>
        <p:spPr>
          <a:xfrm>
            <a:off x="11087627" y="2038908"/>
            <a:ext cx="10903" cy="10891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82DA30C-186B-A4B4-DB8C-E96CDA16A46D}"/>
              </a:ext>
            </a:extLst>
          </p:cNvPr>
          <p:cNvSpPr txBox="1"/>
          <p:nvPr/>
        </p:nvSpPr>
        <p:spPr>
          <a:xfrm>
            <a:off x="10228880" y="923694"/>
            <a:ext cx="17443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1500" b="1" i="1" u="sng" dirty="0"/>
              <a:t>RUN SCRIPTS</a:t>
            </a:r>
          </a:p>
          <a:p>
            <a:pPr algn="ctr"/>
            <a:r>
              <a:rPr lang="fr-FR" sz="1500" b="1" i="1" u="sng" dirty="0"/>
              <a:t>WITH MODE</a:t>
            </a:r>
          </a:p>
          <a:p>
            <a:pPr algn="ctr"/>
            <a:r>
              <a:rPr lang="fr-FR" sz="1500" b="1" i="1" u="sng" dirty="0"/>
              <a:t>AI SELECTION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98FF7D-464C-929E-7225-0AB05BF5CBDE}"/>
              </a:ext>
            </a:extLst>
          </p:cNvPr>
          <p:cNvSpPr txBox="1"/>
          <p:nvPr/>
        </p:nvSpPr>
        <p:spPr>
          <a:xfrm>
            <a:off x="9762978" y="4309220"/>
            <a:ext cx="2253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i="1" u="sng" dirty="0">
                <a:solidFill>
                  <a:srgbClr val="FF0000"/>
                </a:solidFill>
              </a:rPr>
              <a:t>DECISON MAKING </a:t>
            </a:r>
            <a:r>
              <a:rPr lang="fr-FR" i="1" u="sng" dirty="0" err="1">
                <a:solidFill>
                  <a:srgbClr val="FF0000"/>
                </a:solidFill>
              </a:rPr>
              <a:t>Based</a:t>
            </a:r>
            <a:r>
              <a:rPr lang="fr-FR" i="1" u="sng" dirty="0">
                <a:solidFill>
                  <a:srgbClr val="FF0000"/>
                </a:solidFill>
              </a:rPr>
              <a:t> in the Equipement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7EF5ED1-9FD0-F26D-AE2E-6007EEE23C79}"/>
              </a:ext>
            </a:extLst>
          </p:cNvPr>
          <p:cNvCxnSpPr>
            <a:cxnSpLocks/>
          </p:cNvCxnSpPr>
          <p:nvPr/>
        </p:nvCxnSpPr>
        <p:spPr>
          <a:xfrm flipH="1">
            <a:off x="10942726" y="3489071"/>
            <a:ext cx="238892" cy="8310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163DE83-7246-BC76-FA7C-BF497649BFA5}"/>
              </a:ext>
            </a:extLst>
          </p:cNvPr>
          <p:cNvSpPr txBox="1"/>
          <p:nvPr/>
        </p:nvSpPr>
        <p:spPr>
          <a:xfrm>
            <a:off x="4516568" y="2106300"/>
            <a:ext cx="1228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u="sng" dirty="0">
                <a:solidFill>
                  <a:srgbClr val="0070C0"/>
                </a:solidFill>
              </a:rPr>
              <a:t>FULL REMORE CONTROL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CFABEA-2E57-564E-17C4-8A4171317044}"/>
              </a:ext>
            </a:extLst>
          </p:cNvPr>
          <p:cNvSpPr txBox="1"/>
          <p:nvPr/>
        </p:nvSpPr>
        <p:spPr>
          <a:xfrm>
            <a:off x="11177091" y="2163552"/>
            <a:ext cx="972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u="sng" dirty="0" err="1">
                <a:solidFill>
                  <a:srgbClr val="FF0000"/>
                </a:solidFill>
              </a:rPr>
              <a:t>Send</a:t>
            </a:r>
            <a:r>
              <a:rPr lang="fr-FR" i="1" u="sng" dirty="0">
                <a:solidFill>
                  <a:srgbClr val="FF0000"/>
                </a:solidFill>
              </a:rPr>
              <a:t> API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C6672C-40B1-E5C5-E7E0-37903573607E}"/>
              </a:ext>
            </a:extLst>
          </p:cNvPr>
          <p:cNvSpPr txBox="1"/>
          <p:nvPr/>
        </p:nvSpPr>
        <p:spPr>
          <a:xfrm>
            <a:off x="11101033" y="3463722"/>
            <a:ext cx="972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u="sng" dirty="0" err="1">
                <a:solidFill>
                  <a:srgbClr val="FF0000"/>
                </a:solidFill>
              </a:rPr>
              <a:t>Send</a:t>
            </a:r>
            <a:r>
              <a:rPr lang="fr-FR" i="1" u="sng" dirty="0">
                <a:solidFill>
                  <a:srgbClr val="FF0000"/>
                </a:solidFill>
              </a:rPr>
              <a:t> </a:t>
            </a:r>
            <a:r>
              <a:rPr lang="fr-FR" i="1" u="sng" dirty="0" err="1">
                <a:solidFill>
                  <a:srgbClr val="FF0000"/>
                </a:solidFill>
              </a:rPr>
              <a:t>results</a:t>
            </a:r>
            <a:endParaRPr lang="fr-FR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8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E79673-AD0C-9892-8F8C-0D3F3F0BA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D413D0-84DE-B4EC-E861-20F2446972AA}"/>
              </a:ext>
            </a:extLst>
          </p:cNvPr>
          <p:cNvSpPr/>
          <p:nvPr/>
        </p:nvSpPr>
        <p:spPr>
          <a:xfrm>
            <a:off x="0" y="0"/>
            <a:ext cx="12188952" cy="731520"/>
          </a:xfrm>
          <a:prstGeom prst="rect">
            <a:avLst/>
          </a:prstGeom>
          <a:solidFill>
            <a:srgbClr val="E10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D5245F-A73D-CD83-1689-6B3ADC8B9DBB}"/>
              </a:ext>
            </a:extLst>
          </p:cNvPr>
          <p:cNvSpPr txBox="1"/>
          <p:nvPr/>
        </p:nvSpPr>
        <p:spPr>
          <a:xfrm>
            <a:off x="704088" y="78115"/>
            <a:ext cx="7599773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rPr lang="fr-FR" dirty="0"/>
              <a:t>VIDEO AND WEBSITE DEMO DEMENSTRATION 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93C892-A796-53EA-4AAE-3BDEF4DCB475}"/>
              </a:ext>
            </a:extLst>
          </p:cNvPr>
          <p:cNvSpPr txBox="1"/>
          <p:nvPr/>
        </p:nvSpPr>
        <p:spPr>
          <a:xfrm>
            <a:off x="704088" y="1112606"/>
            <a:ext cx="1109167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 sz="2600">
                <a:solidFill>
                  <a:srgbClr val="FFFFFF"/>
                </a:solidFill>
              </a:defRPr>
            </a:pPr>
            <a:r>
              <a:rPr lang="fr-FR" i="1" dirty="0" err="1">
                <a:solidFill>
                  <a:srgbClr val="0070C0"/>
                </a:solidFill>
              </a:rPr>
              <a:t>Youtube</a:t>
            </a:r>
            <a:r>
              <a:rPr lang="fr-FR" i="1" dirty="0">
                <a:solidFill>
                  <a:srgbClr val="0070C0"/>
                </a:solidFill>
              </a:rPr>
              <a:t> Channel </a:t>
            </a:r>
            <a:r>
              <a:rPr lang="fr-FR" i="1" dirty="0" err="1">
                <a:solidFill>
                  <a:srgbClr val="0070C0"/>
                </a:solidFill>
              </a:rPr>
              <a:t>demo</a:t>
            </a:r>
            <a:r>
              <a:rPr lang="fr-FR" i="1" dirty="0">
                <a:solidFill>
                  <a:srgbClr val="0070C0"/>
                </a:solidFill>
              </a:rPr>
              <a:t>  : </a:t>
            </a:r>
          </a:p>
          <a:p>
            <a:pPr marL="457200" indent="-457200">
              <a:buFont typeface="Arial" panose="020B0604020202020204" pitchFamily="34" charset="0"/>
              <a:buChar char="•"/>
              <a:defRPr sz="2600">
                <a:solidFill>
                  <a:srgbClr val="FFFFFF"/>
                </a:solidFill>
              </a:defRPr>
            </a:pPr>
            <a:r>
              <a:rPr lang="fr-FR" i="1" dirty="0" err="1">
                <a:solidFill>
                  <a:srgbClr val="0070C0"/>
                </a:solidFill>
              </a:rPr>
              <a:t>Website</a:t>
            </a:r>
            <a:r>
              <a:rPr lang="fr-FR" i="1" dirty="0">
                <a:solidFill>
                  <a:srgbClr val="0070C0"/>
                </a:solidFill>
              </a:rPr>
              <a:t> Site </a:t>
            </a:r>
            <a:r>
              <a:rPr lang="fr-FR" i="1" dirty="0" err="1">
                <a:solidFill>
                  <a:srgbClr val="0070C0"/>
                </a:solidFill>
              </a:rPr>
              <a:t>link</a:t>
            </a:r>
            <a:r>
              <a:rPr lang="fr-FR" i="1" dirty="0">
                <a:solidFill>
                  <a:srgbClr val="0070C0"/>
                </a:solidFill>
              </a:rPr>
              <a:t> full report :</a:t>
            </a:r>
          </a:p>
          <a:p>
            <a:pPr marL="457200" indent="-457200">
              <a:buFont typeface="Arial" panose="020B0604020202020204" pitchFamily="34" charset="0"/>
              <a:buChar char="•"/>
              <a:defRPr sz="2600">
                <a:solidFill>
                  <a:srgbClr val="FFFFFF"/>
                </a:solidFill>
              </a:defRPr>
            </a:pPr>
            <a:r>
              <a:rPr lang="fr-FR" i="1" dirty="0">
                <a:solidFill>
                  <a:srgbClr val="0070C0"/>
                </a:solidFill>
              </a:rPr>
              <a:t>Business and Analytics full report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4BD701-E9EF-A46B-0A08-127F1AFBB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295" y="5539124"/>
            <a:ext cx="1188017" cy="9003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1225DF-6B44-5213-D30D-13E3B7ABC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5099063"/>
            <a:ext cx="1329397" cy="1452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49792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31520"/>
          </a:xfrm>
          <a:prstGeom prst="rect">
            <a:avLst/>
          </a:prstGeom>
          <a:solidFill>
            <a:srgbClr val="E10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48640" y="164592"/>
            <a:ext cx="1109167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t>Business Model Canvas (summary)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914400"/>
            <a:ext cx="53035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rPr dirty="0"/>
              <a:t>Segments &amp; Channels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0892" y="1645920"/>
            <a:ext cx="53035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b="1" i="1" dirty="0">
                <a:solidFill>
                  <a:schemeClr val="accent1"/>
                </a:solidFill>
              </a:rPr>
              <a:t>Customer segments: </a:t>
            </a:r>
            <a:r>
              <a:rPr dirty="0"/>
              <a:t>smallholders, co‑ops, gov agencies, NGOs.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b="1" i="1" dirty="0">
                <a:solidFill>
                  <a:schemeClr val="accent1"/>
                </a:solidFill>
              </a:rPr>
              <a:t>Channels: </a:t>
            </a:r>
            <a:r>
              <a:rPr dirty="0"/>
              <a:t>direct, expos, distributors, partnerships.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2240" y="914400"/>
            <a:ext cx="53035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t>Value &amp; Revenue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36792" y="1476643"/>
            <a:ext cx="530352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dirty="0">
                <a:solidFill>
                  <a:srgbClr val="0070C0"/>
                </a:solidFill>
              </a:rPr>
              <a:t>Value: </a:t>
            </a:r>
            <a:r>
              <a:rPr dirty="0">
                <a:solidFill>
                  <a:schemeClr val="bg1"/>
                </a:solidFill>
              </a:rPr>
              <a:t>real‑time detection, solar, low‑maintenance, eco‑friendly.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dirty="0">
                <a:solidFill>
                  <a:srgbClr val="0070C0"/>
                </a:solidFill>
              </a:rPr>
              <a:t>Revenue: </a:t>
            </a:r>
            <a:r>
              <a:rPr dirty="0">
                <a:solidFill>
                  <a:schemeClr val="bg1"/>
                </a:solidFill>
              </a:rPr>
              <a:t>device sales + analytics subscription + partner/government programs.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49B340-7C7E-0005-8A9C-A5F8DB098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295" y="5539124"/>
            <a:ext cx="1188017" cy="9003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7494C2-E8CA-2005-9EA9-7123E6EE2F1D}"/>
              </a:ext>
            </a:extLst>
          </p:cNvPr>
          <p:cNvSpPr txBox="1"/>
          <p:nvPr/>
        </p:nvSpPr>
        <p:spPr>
          <a:xfrm>
            <a:off x="822960" y="3300195"/>
            <a:ext cx="962933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- </a:t>
            </a:r>
            <a:r>
              <a:rPr lang="en-US" sz="2200" b="1" i="1" u="sng" dirty="0">
                <a:solidFill>
                  <a:srgbClr val="00B0F0"/>
                </a:solidFill>
              </a:rPr>
              <a:t>Customer Segments</a:t>
            </a:r>
            <a:r>
              <a:rPr lang="en-US" sz="2200" b="1" i="1" dirty="0">
                <a:solidFill>
                  <a:srgbClr val="00B0F0"/>
                </a:solidFill>
              </a:rPr>
              <a:t>: </a:t>
            </a:r>
            <a:r>
              <a:rPr lang="en-US" sz="2200" dirty="0">
                <a:solidFill>
                  <a:schemeClr val="bg1"/>
                </a:solidFill>
              </a:rPr>
              <a:t>Smallholder farmers, agricultural cooperatives, government agencies</a:t>
            </a:r>
          </a:p>
          <a:p>
            <a:r>
              <a:rPr lang="en-US" sz="2200" b="1" i="1" u="sng" dirty="0">
                <a:solidFill>
                  <a:srgbClr val="00B0F0"/>
                </a:solidFill>
              </a:rPr>
              <a:t>- Value Propositions: </a:t>
            </a:r>
            <a:r>
              <a:rPr lang="en-US" sz="2200" dirty="0">
                <a:solidFill>
                  <a:schemeClr val="bg1"/>
                </a:solidFill>
              </a:rPr>
              <a:t>Real-time pest detection, solar-powered, low-maintenance, eco-friendly</a:t>
            </a:r>
          </a:p>
          <a:p>
            <a:r>
              <a:rPr lang="en-US" sz="2200" b="1" i="1" u="sng" dirty="0">
                <a:solidFill>
                  <a:srgbClr val="00B0F0"/>
                </a:solidFill>
              </a:rPr>
              <a:t>- Revenue streams </a:t>
            </a:r>
            <a:r>
              <a:rPr lang="en-US" sz="2200" dirty="0">
                <a:solidFill>
                  <a:schemeClr val="bg1"/>
                </a:solidFill>
              </a:rPr>
              <a:t>include device sales, subscription-based analytics, and government or NGO partnerships. </a:t>
            </a:r>
            <a:r>
              <a:rPr lang="en-US" sz="2200" dirty="0" err="1">
                <a:solidFill>
                  <a:schemeClr val="bg1"/>
                </a:solidFill>
              </a:rPr>
              <a:t>Pammas</a:t>
            </a:r>
            <a:r>
              <a:rPr lang="en-US" sz="2200" dirty="0">
                <a:solidFill>
                  <a:schemeClr val="bg1"/>
                </a:solidFill>
              </a:rPr>
              <a:t> plans to partner with local cooperatives and agricultural tech distributors to expand reach. The business model focuses on affordability, impact measurement, and long-term customer retention.</a:t>
            </a:r>
          </a:p>
          <a:p>
            <a:r>
              <a:rPr lang="en-US" sz="2200" i="1" u="sng" dirty="0">
                <a:solidFill>
                  <a:srgbClr val="00B0F0"/>
                </a:solidFill>
              </a:rPr>
              <a:t>- </a:t>
            </a:r>
            <a:r>
              <a:rPr lang="en-US" sz="2200" b="1" i="1" u="sng" dirty="0">
                <a:solidFill>
                  <a:srgbClr val="00B0F0"/>
                </a:solidFill>
              </a:rPr>
              <a:t>Channels: </a:t>
            </a:r>
            <a:r>
              <a:rPr lang="en-US" sz="2200" dirty="0">
                <a:solidFill>
                  <a:schemeClr val="bg1"/>
                </a:solidFill>
              </a:rPr>
              <a:t>Direct sales, agricultural expos, partnerships with distributors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71E911-F282-81B0-CDAA-062718EA2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854" y="814519"/>
            <a:ext cx="1158838" cy="1000213"/>
          </a:xfrm>
          <a:prstGeom prst="roundRect">
            <a:avLst>
              <a:gd name="adj" fmla="val 4094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31520"/>
          </a:xfrm>
          <a:prstGeom prst="rect">
            <a:avLst/>
          </a:prstGeom>
          <a:solidFill>
            <a:srgbClr val="E10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48640" y="164592"/>
            <a:ext cx="1109167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t>Market Overview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060" y="1121898"/>
            <a:ext cx="115337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 sz="2600">
                <a:solidFill>
                  <a:srgbClr val="FFFFFF"/>
                </a:solidFill>
              </a:defRPr>
            </a:pPr>
            <a:r>
              <a:rPr dirty="0"/>
              <a:t>Global smart agriculture &gt; </a:t>
            </a:r>
            <a:r>
              <a:rPr b="1" i="1" dirty="0">
                <a:solidFill>
                  <a:srgbClr val="0070C0"/>
                </a:solidFill>
              </a:rPr>
              <a:t>$18B; ~12% CAGR</a:t>
            </a:r>
            <a:r>
              <a:rPr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  <a:defRPr sz="2600">
                <a:solidFill>
                  <a:srgbClr val="FFFFFF"/>
                </a:solidFill>
              </a:defRPr>
            </a:pPr>
            <a:r>
              <a:rPr dirty="0">
                <a:solidFill>
                  <a:srgbClr val="00B0F0"/>
                </a:solidFill>
              </a:rPr>
              <a:t>Initial target: </a:t>
            </a:r>
            <a:r>
              <a:rPr i="1" u="sng" dirty="0"/>
              <a:t>North Africa, Sub‑Saharan Africa, SE Asia (water scarcity, off‑grid).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FEBBF4-BA90-2136-5C95-FCE4D412D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295" y="5539124"/>
            <a:ext cx="1188017" cy="9003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ABD0BF-AAE2-DFC5-4661-214CB088F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60" y="5866227"/>
            <a:ext cx="627117" cy="685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458FE0-DA4B-1796-3365-2E0DE00E5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566" y="2209485"/>
            <a:ext cx="4466111" cy="2995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94ACB5-61B5-31FA-9BAD-F7C6AD8D0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484" y="2209485"/>
            <a:ext cx="5978768" cy="4359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615B423-AE1B-87CC-1F77-9FB1B1FCEE7A}"/>
              </a:ext>
            </a:extLst>
          </p:cNvPr>
          <p:cNvCxnSpPr>
            <a:cxnSpLocks/>
          </p:cNvCxnSpPr>
          <p:nvPr/>
        </p:nvCxnSpPr>
        <p:spPr>
          <a:xfrm>
            <a:off x="6405975" y="3221397"/>
            <a:ext cx="16970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AB773E7-F2A9-9C82-7632-A2EF7327C6C4}"/>
              </a:ext>
            </a:extLst>
          </p:cNvPr>
          <p:cNvSpPr txBox="1"/>
          <p:nvPr/>
        </p:nvSpPr>
        <p:spPr>
          <a:xfrm>
            <a:off x="6299764" y="142670"/>
            <a:ext cx="6133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1" dirty="0" err="1"/>
              <a:t>Visit</a:t>
            </a:r>
            <a:r>
              <a:rPr lang="fr-FR" b="1" i="1" dirty="0"/>
              <a:t>:∞ https://www.nature.com/articles/s41598-025-95418-8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31520"/>
          </a:xfrm>
          <a:prstGeom prst="rect">
            <a:avLst/>
          </a:prstGeom>
          <a:solidFill>
            <a:srgbClr val="E10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48640" y="164592"/>
            <a:ext cx="1109167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t>Financial Overview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914400"/>
            <a:ext cx="53035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t>Costs &amp; pricing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7809" y="1529862"/>
            <a:ext cx="530352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FFFFFF"/>
                </a:solidFill>
              </a:defRPr>
            </a:pPr>
            <a:r>
              <a:rPr dirty="0"/>
              <a:t>Initial investment ≈ 1.2M DZD.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dirty="0"/>
              <a:t>Device price band: </a:t>
            </a:r>
            <a:r>
              <a:rPr i="1" dirty="0">
                <a:solidFill>
                  <a:srgbClr val="00B0F0"/>
                </a:solidFill>
              </a:rPr>
              <a:t>30000–35000 DZD + optional SaaS.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2240" y="914400"/>
            <a:ext cx="53035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t>Revenue &amp; growth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2240" y="1428179"/>
            <a:ext cx="53035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FFFFFF"/>
                </a:solidFill>
              </a:defRPr>
            </a:pPr>
            <a:r>
              <a:rPr i="1" u="sng" dirty="0"/>
              <a:t>Year‑1 revenue</a:t>
            </a:r>
            <a:r>
              <a:rPr dirty="0"/>
              <a:t>: 2–3M DZD; expand to 1000 clients by Year 2.</a:t>
            </a:r>
          </a:p>
          <a:p>
            <a:pPr marL="342900" indent="-342900">
              <a:buFont typeface="Wingdings" panose="05000000000000000000" pitchFamily="2" charset="2"/>
              <a:buChar char="Ø"/>
              <a:defRPr sz="2200">
                <a:solidFill>
                  <a:srgbClr val="FFFFFF"/>
                </a:solidFill>
              </a:defRPr>
            </a:pPr>
            <a:r>
              <a:rPr dirty="0">
                <a:solidFill>
                  <a:srgbClr val="0070C0"/>
                </a:solidFill>
              </a:rPr>
              <a:t>Focus on affordability, impact measurement, retention.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3A0372-D3FC-6B84-9ADE-8675A20EB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295" y="5539124"/>
            <a:ext cx="1188017" cy="9003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9191F3-B450-4EC2-5065-06F17651FA36}"/>
              </a:ext>
            </a:extLst>
          </p:cNvPr>
          <p:cNvSpPr txBox="1"/>
          <p:nvPr/>
        </p:nvSpPr>
        <p:spPr>
          <a:xfrm>
            <a:off x="822959" y="3154705"/>
            <a:ext cx="7533250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</a:rPr>
              <a:t>-</a:t>
            </a:r>
            <a:r>
              <a:rPr lang="en-US" sz="2500" dirty="0"/>
              <a:t> </a:t>
            </a:r>
            <a:r>
              <a:rPr lang="en-US" sz="2500" u="sng" dirty="0">
                <a:solidFill>
                  <a:srgbClr val="00B0F0"/>
                </a:solidFill>
              </a:rPr>
              <a:t>Initial Investment</a:t>
            </a:r>
            <a:r>
              <a:rPr lang="en-US" sz="2500" dirty="0"/>
              <a:t>: </a:t>
            </a:r>
            <a:r>
              <a:rPr lang="en-US" sz="2500" dirty="0">
                <a:solidFill>
                  <a:srgbClr val="FF0000"/>
                </a:solidFill>
              </a:rPr>
              <a:t>1,200,000 DZD </a:t>
            </a:r>
            <a:r>
              <a:rPr lang="en-US" sz="2500" dirty="0">
                <a:solidFill>
                  <a:schemeClr val="bg1"/>
                </a:solidFill>
              </a:rPr>
              <a:t>for hardware, AI model development, and testing</a:t>
            </a:r>
          </a:p>
          <a:p>
            <a:r>
              <a:rPr lang="en-US" sz="2500" dirty="0"/>
              <a:t>- </a:t>
            </a:r>
            <a:r>
              <a:rPr lang="en-US" sz="2500" u="sng" dirty="0">
                <a:solidFill>
                  <a:srgbClr val="00B0F0"/>
                </a:solidFill>
              </a:rPr>
              <a:t>Revenue Forecast (Year 1</a:t>
            </a:r>
            <a:r>
              <a:rPr lang="en-US" sz="2500" dirty="0"/>
              <a:t>): </a:t>
            </a:r>
            <a:r>
              <a:rPr lang="en-US" sz="2500" dirty="0">
                <a:solidFill>
                  <a:srgbClr val="FF0000"/>
                </a:solidFill>
              </a:rPr>
              <a:t>2,000,000 DZD </a:t>
            </a:r>
            <a:r>
              <a:rPr lang="en-US" sz="2500" dirty="0"/>
              <a:t>to </a:t>
            </a:r>
            <a:r>
              <a:rPr lang="en-US" sz="2500" dirty="0">
                <a:solidFill>
                  <a:srgbClr val="FF0000"/>
                </a:solidFill>
              </a:rPr>
              <a:t>3,000,000 DZD</a:t>
            </a:r>
          </a:p>
          <a:p>
            <a:r>
              <a:rPr lang="en-US" sz="2500" u="sng" dirty="0">
                <a:solidFill>
                  <a:srgbClr val="FF0000"/>
                </a:solidFill>
              </a:rPr>
              <a:t>-</a:t>
            </a:r>
            <a:r>
              <a:rPr lang="en-US" sz="2500" u="sng" dirty="0">
                <a:solidFill>
                  <a:srgbClr val="00B0F0"/>
                </a:solidFill>
              </a:rPr>
              <a:t> Device Price: </a:t>
            </a:r>
            <a:r>
              <a:rPr lang="en-US" sz="2500" dirty="0">
                <a:solidFill>
                  <a:srgbClr val="FF0000"/>
                </a:solidFill>
              </a:rPr>
              <a:t>30000–35000DZD</a:t>
            </a:r>
            <a:r>
              <a:rPr lang="en-US" sz="2500" dirty="0">
                <a:solidFill>
                  <a:schemeClr val="bg1"/>
                </a:solidFill>
              </a:rPr>
              <a:t> with optional analytics subscription</a:t>
            </a:r>
            <a:r>
              <a:rPr lang="en-US" sz="2500" dirty="0"/>
              <a:t>.</a:t>
            </a:r>
          </a:p>
          <a:p>
            <a:r>
              <a:rPr lang="en-US" sz="2500" dirty="0"/>
              <a:t>- </a:t>
            </a:r>
            <a:r>
              <a:rPr lang="en-US" sz="2500" u="sng" dirty="0">
                <a:solidFill>
                  <a:srgbClr val="00B0F0"/>
                </a:solidFill>
              </a:rPr>
              <a:t>Projected Growth: </a:t>
            </a:r>
            <a:r>
              <a:rPr lang="en-US" sz="2500" dirty="0">
                <a:solidFill>
                  <a:schemeClr val="bg1"/>
                </a:solidFill>
              </a:rPr>
              <a:t>Expanding to </a:t>
            </a:r>
            <a:r>
              <a:rPr lang="en-US" sz="2500" i="1" u="sng" dirty="0">
                <a:solidFill>
                  <a:srgbClr val="FF0000"/>
                </a:solidFill>
              </a:rPr>
              <a:t>1,000</a:t>
            </a:r>
            <a:r>
              <a:rPr lang="en-US" sz="2500" dirty="0"/>
              <a:t> </a:t>
            </a:r>
            <a:r>
              <a:rPr lang="en-US" sz="2500" dirty="0">
                <a:solidFill>
                  <a:schemeClr val="bg1"/>
                </a:solidFill>
              </a:rPr>
              <a:t>clients </a:t>
            </a:r>
            <a:r>
              <a:rPr lang="en-US" sz="2400" i="1" u="sng" dirty="0">
                <a:solidFill>
                  <a:schemeClr val="bg1"/>
                </a:solidFill>
              </a:rPr>
              <a:t>in Year </a:t>
            </a:r>
            <a:r>
              <a:rPr lang="en-US" dirty="0"/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D66EF3-68A1-15D7-B9A0-061286D18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865" y="755055"/>
            <a:ext cx="700806" cy="771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31520"/>
          </a:xfrm>
          <a:prstGeom prst="rect">
            <a:avLst/>
          </a:prstGeom>
          <a:solidFill>
            <a:srgbClr val="E10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48640" y="164592"/>
            <a:ext cx="1109167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t>Timeline &amp; Milestones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0054" y="1357608"/>
            <a:ext cx="109728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 sz="2600">
                <a:solidFill>
                  <a:srgbClr val="FFFFFF"/>
                </a:solidFill>
              </a:defRPr>
            </a:pPr>
            <a:r>
              <a:rPr dirty="0">
                <a:solidFill>
                  <a:srgbClr val="00B0F0"/>
                </a:solidFill>
              </a:rPr>
              <a:t>Phase 1 (M1–M6): </a:t>
            </a:r>
            <a:r>
              <a:rPr dirty="0"/>
              <a:t>hardware &amp; software development.</a:t>
            </a:r>
          </a:p>
          <a:p>
            <a:pPr marL="457200" indent="-457200">
              <a:buFont typeface="Arial" panose="020B0604020202020204" pitchFamily="34" charset="0"/>
              <a:buChar char="•"/>
              <a:defRPr sz="2600">
                <a:solidFill>
                  <a:srgbClr val="FFFFFF"/>
                </a:solidFill>
              </a:defRPr>
            </a:pPr>
            <a:r>
              <a:rPr dirty="0">
                <a:solidFill>
                  <a:srgbClr val="00B0F0"/>
                </a:solidFill>
              </a:rPr>
              <a:t>Phase 2 (M7–M12): </a:t>
            </a:r>
            <a:r>
              <a:rPr dirty="0"/>
              <a:t>pilot testing, benchmarks, analytics.</a:t>
            </a:r>
          </a:p>
          <a:p>
            <a:pPr marL="457200" indent="-457200">
              <a:buFont typeface="Arial" panose="020B0604020202020204" pitchFamily="34" charset="0"/>
              <a:buChar char="•"/>
              <a:defRPr sz="2600">
                <a:solidFill>
                  <a:srgbClr val="FFFFFF"/>
                </a:solidFill>
              </a:defRPr>
            </a:pPr>
            <a:r>
              <a:rPr dirty="0">
                <a:solidFill>
                  <a:srgbClr val="00B0F0"/>
                </a:solidFill>
              </a:rPr>
              <a:t>Phase 3 (Year 2): </a:t>
            </a:r>
            <a:r>
              <a:rPr dirty="0"/>
              <a:t>launch &amp; scale; contracts with gov/NGO.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41BEAB-E637-B3A4-FCC2-42684E56D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644" y="2896227"/>
            <a:ext cx="7048306" cy="2874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044061-F7B5-66E1-4E4F-30A6690A4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295" y="5539124"/>
            <a:ext cx="1188017" cy="900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2AA4AB-D67E-4000-B9C2-BAA0D9BB0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1163" y="813351"/>
            <a:ext cx="4177790" cy="7315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31520"/>
          </a:xfrm>
          <a:prstGeom prst="rect">
            <a:avLst/>
          </a:prstGeom>
          <a:solidFill>
            <a:srgbClr val="E10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48640" y="164592"/>
            <a:ext cx="2641300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rPr lang="fr-FR" dirty="0"/>
              <a:t>SWOT Analyses</a:t>
            </a: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822960" y="5989320"/>
            <a:ext cx="10972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>
                <a:solidFill>
                  <a:srgbClr val="B9B9B9"/>
                </a:solidFill>
              </a:defRPr>
            </a:pPr>
            <a:r>
              <a:t>Illustrative device visuals and concept renders.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7482B7-CE97-D95A-08C7-C6F43CD82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295" y="5539124"/>
            <a:ext cx="1188017" cy="900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3272D8-F06F-E7D4-E742-B0E39F1B2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40" y="792954"/>
            <a:ext cx="7005007" cy="5134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31520"/>
          </a:xfrm>
          <a:prstGeom prst="rect">
            <a:avLst/>
          </a:prstGeom>
          <a:solidFill>
            <a:srgbClr val="E10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48640" y="164592"/>
            <a:ext cx="1109167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t>Inside the Box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914400"/>
            <a:ext cx="53035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rPr dirty="0"/>
              <a:t>Electronics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0892" y="1564371"/>
            <a:ext cx="53035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FFFFFF"/>
                </a:solidFill>
              </a:defRPr>
            </a:pPr>
            <a:r>
              <a:rPr dirty="0"/>
              <a:t>AI board </a:t>
            </a:r>
            <a:r>
              <a:rPr i="1" u="sng" dirty="0">
                <a:solidFill>
                  <a:srgbClr val="00B0F0"/>
                </a:solidFill>
              </a:rPr>
              <a:t>(MCU + camera circuitry).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dirty="0"/>
              <a:t>Sensor board with headers (flow, pressure, soil).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dirty="0"/>
              <a:t>Blue terminal blocks; </a:t>
            </a:r>
            <a:r>
              <a:rPr i="1" u="sng" dirty="0"/>
              <a:t>12‑V solenoid driver</a:t>
            </a:r>
            <a:r>
              <a:rPr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2240" y="914400"/>
            <a:ext cx="53035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t>Power &amp; API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2240" y="1395094"/>
            <a:ext cx="530352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 sz="2200">
                <a:solidFill>
                  <a:srgbClr val="FFFFFF"/>
                </a:solidFill>
              </a:defRPr>
            </a:pPr>
            <a:r>
              <a:rPr i="1" u="sng" dirty="0"/>
              <a:t>Solar‑powered; </a:t>
            </a:r>
            <a:r>
              <a:rPr dirty="0"/>
              <a:t>battery buffered.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dirty="0"/>
              <a:t>Lightweight Flask API for telemetry &amp; commands.</a:t>
            </a:r>
          </a:p>
          <a:p>
            <a:pPr marL="342900" indent="-342900">
              <a:buFont typeface="Wingdings" panose="05000000000000000000" pitchFamily="2" charset="2"/>
              <a:buChar char="§"/>
              <a:defRPr sz="2200">
                <a:solidFill>
                  <a:srgbClr val="FFFFFF"/>
                </a:solidFill>
              </a:defRPr>
            </a:pPr>
            <a:r>
              <a:rPr i="1" u="sng" dirty="0"/>
              <a:t>Mobile/cloud monitoring </a:t>
            </a:r>
            <a:r>
              <a:rPr dirty="0"/>
              <a:t>&amp; remote valve control.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A30639-6BA1-47BC-26C6-CE5843C7A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295" y="5539124"/>
            <a:ext cx="1188017" cy="9003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5DD81E-BB49-E649-5505-7A8840D9D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749" y="3319975"/>
            <a:ext cx="4073673" cy="3244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8CFFA9-F8EE-4ED9-98EF-59857908A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344" y="3056504"/>
            <a:ext cx="4247394" cy="3383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D330BBC0-820F-14C2-9796-B92FC21918F9}"/>
              </a:ext>
            </a:extLst>
          </p:cNvPr>
          <p:cNvSpPr/>
          <p:nvPr/>
        </p:nvSpPr>
        <p:spPr>
          <a:xfrm>
            <a:off x="3338364" y="4064240"/>
            <a:ext cx="4346917" cy="196947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31520"/>
          </a:xfrm>
          <a:prstGeom prst="rect">
            <a:avLst/>
          </a:prstGeom>
          <a:solidFill>
            <a:srgbClr val="E10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48640" y="164592"/>
            <a:ext cx="1109167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t>Mobile App — Full Control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1772" y="1015078"/>
            <a:ext cx="109728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 sz="2600">
                <a:solidFill>
                  <a:srgbClr val="FFFFFF"/>
                </a:solidFill>
              </a:defRPr>
            </a:pPr>
            <a:r>
              <a:rPr i="1" dirty="0">
                <a:solidFill>
                  <a:srgbClr val="00B0F0"/>
                </a:solidFill>
              </a:rPr>
              <a:t>Start/stop zones</a:t>
            </a:r>
            <a:r>
              <a:rPr dirty="0">
                <a:solidFill>
                  <a:srgbClr val="00B0F0"/>
                </a:solidFill>
              </a:rPr>
              <a:t>, </a:t>
            </a:r>
            <a:r>
              <a:rPr dirty="0"/>
              <a:t>pump interlocks, schedules.</a:t>
            </a:r>
          </a:p>
          <a:p>
            <a:pPr marL="457200" indent="-457200">
              <a:buFont typeface="Arial" panose="020B0604020202020204" pitchFamily="34" charset="0"/>
              <a:buChar char="•"/>
              <a:defRPr sz="2600">
                <a:solidFill>
                  <a:srgbClr val="FFFFFF"/>
                </a:solidFill>
              </a:defRPr>
            </a:pPr>
            <a:r>
              <a:rPr i="1" dirty="0">
                <a:solidFill>
                  <a:srgbClr val="00B0F0"/>
                </a:solidFill>
              </a:rPr>
              <a:t>Alerts &amp; logs</a:t>
            </a:r>
            <a:r>
              <a:rPr dirty="0"/>
              <a:t>; exportable reports for audits.</a:t>
            </a:r>
          </a:p>
          <a:p>
            <a:pPr marL="457200" indent="-457200">
              <a:buFont typeface="Arial" panose="020B0604020202020204" pitchFamily="34" charset="0"/>
              <a:buChar char="•"/>
              <a:defRPr sz="2600">
                <a:solidFill>
                  <a:srgbClr val="FFFFFF"/>
                </a:solidFill>
              </a:defRPr>
            </a:pPr>
            <a:r>
              <a:rPr i="1" dirty="0">
                <a:solidFill>
                  <a:srgbClr val="00B0F0"/>
                </a:solidFill>
              </a:rPr>
              <a:t>BLE/Wi‑Fi setup</a:t>
            </a:r>
            <a:r>
              <a:rPr dirty="0"/>
              <a:t>; remote over cellular where available.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D67F13-1171-27CF-820E-D97616646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295" y="5539124"/>
            <a:ext cx="1188017" cy="900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A6F435-7C6C-90A8-5339-0D8488C0D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566" y="2368576"/>
            <a:ext cx="7254996" cy="4070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: Top Corners One Rounded and One Snipped 7">
            <a:extLst>
              <a:ext uri="{FF2B5EF4-FFF2-40B4-BE49-F238E27FC236}">
                <a16:creationId xmlns:a16="http://schemas.microsoft.com/office/drawing/2014/main" id="{77521826-A8C4-BD0D-57F8-07DF2EDDE67D}"/>
              </a:ext>
            </a:extLst>
          </p:cNvPr>
          <p:cNvSpPr/>
          <p:nvPr/>
        </p:nvSpPr>
        <p:spPr>
          <a:xfrm>
            <a:off x="9330746" y="1498930"/>
            <a:ext cx="2457980" cy="1930070"/>
          </a:xfrm>
          <a:prstGeom prst="snip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2F59DF-5BDF-587B-27FC-EAC3E5E3F575}"/>
              </a:ext>
            </a:extLst>
          </p:cNvPr>
          <p:cNvSpPr txBox="1"/>
          <p:nvPr/>
        </p:nvSpPr>
        <p:spPr>
          <a:xfrm>
            <a:off x="9372950" y="1689835"/>
            <a:ext cx="2457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u="sng" dirty="0"/>
              <a:t>FULL REMOTE WIFI ACCESS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A89AAD-DE9B-660C-5963-3AA367B81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5572" y="2405594"/>
            <a:ext cx="1849936" cy="955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31520"/>
          </a:xfrm>
          <a:prstGeom prst="rect">
            <a:avLst/>
          </a:prstGeom>
          <a:solidFill>
            <a:srgbClr val="E10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48640" y="164592"/>
            <a:ext cx="1109167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t>Project Overview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1212890"/>
            <a:ext cx="109728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600">
                <a:solidFill>
                  <a:srgbClr val="FFFFFF"/>
                </a:solidFill>
              </a:defRPr>
            </a:pPr>
            <a:r>
              <a:rPr lang="fr-FR" dirty="0"/>
              <a:t>IELIVATE </a:t>
            </a:r>
            <a:r>
              <a:rPr i="1" u="sng" dirty="0">
                <a:solidFill>
                  <a:schemeClr val="accent1"/>
                </a:solidFill>
              </a:rPr>
              <a:t>SWCF‑B1 </a:t>
            </a:r>
            <a:r>
              <a:rPr dirty="0"/>
              <a:t>introduces a sustainable smart irrigation &amp; pest system powered by AI and solar.</a:t>
            </a:r>
          </a:p>
          <a:p>
            <a:pPr>
              <a:defRPr sz="2600">
                <a:solidFill>
                  <a:srgbClr val="FFFFFF"/>
                </a:solidFill>
              </a:defRPr>
            </a:pPr>
            <a:r>
              <a:rPr dirty="0"/>
              <a:t>Designed for off‑grid regions to reduce water waste up </a:t>
            </a:r>
            <a:r>
              <a:rPr i="1" u="sng" dirty="0"/>
              <a:t>to 40% </a:t>
            </a:r>
            <a:r>
              <a:rPr dirty="0"/>
              <a:t>and improve yield &amp; efficiency.</a:t>
            </a:r>
          </a:p>
          <a:p>
            <a:pPr>
              <a:defRPr sz="2600">
                <a:solidFill>
                  <a:srgbClr val="FFFFFF"/>
                </a:solidFill>
              </a:defRPr>
            </a:pPr>
            <a:r>
              <a:rPr dirty="0"/>
              <a:t>Combines IoT hardware, predictive analytics, and eco‑friendly automation for climate‑resilient farming.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5989320"/>
            <a:ext cx="10972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>
                <a:solidFill>
                  <a:srgbClr val="B9B9B9"/>
                </a:solidFill>
              </a:defRPr>
            </a:pPr>
            <a:r>
              <a:rPr dirty="0"/>
              <a:t>Ref: project overview in pitch content.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6BCB60-A6B9-1334-E4AA-F272D31E8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295" y="5539124"/>
            <a:ext cx="1188017" cy="9003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31A725-3EE8-B8B3-682E-83606D9B3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101" y="3773180"/>
            <a:ext cx="2911690" cy="2666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31520"/>
          </a:xfrm>
          <a:prstGeom prst="rect">
            <a:avLst/>
          </a:prstGeom>
          <a:solidFill>
            <a:srgbClr val="E10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48640" y="164592"/>
            <a:ext cx="1109167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t>Challenges &amp; Mitigation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914400"/>
            <a:ext cx="53035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rPr dirty="0"/>
              <a:t>Challenges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1463040"/>
            <a:ext cx="530352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dirty="0"/>
              <a:t>Hardware scalability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dirty="0"/>
              <a:t>AI accuracy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dirty="0"/>
              <a:t>Distribution logistics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2240" y="914400"/>
            <a:ext cx="53035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t>Mitigation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2240" y="1463040"/>
            <a:ext cx="53035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dirty="0"/>
              <a:t>Local manufacturing partners.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dirty="0"/>
              <a:t>Broader datasets + continuous learning.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dirty="0"/>
              <a:t>Co‑ops &amp; agencies for deployment support.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58AB55-7125-C46A-1C5E-73CD7B402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295" y="5539124"/>
            <a:ext cx="1188017" cy="900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F83DB2-86AE-F615-4B73-5E54C9AD1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413" y="5562432"/>
            <a:ext cx="4453255" cy="11473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89BD41-0294-B000-8A7F-EF3E61E0E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909" y="2699391"/>
            <a:ext cx="4918319" cy="2982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31520"/>
          </a:xfrm>
          <a:prstGeom prst="rect">
            <a:avLst/>
          </a:prstGeom>
          <a:solidFill>
            <a:srgbClr val="E10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48640" y="164592"/>
            <a:ext cx="1109167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t>Competitive Landscape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914400"/>
            <a:ext cx="53035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t>Global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0892" y="1463040"/>
            <a:ext cx="53035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b="1" dirty="0">
                <a:solidFill>
                  <a:srgbClr val="0070C0"/>
                </a:solidFill>
              </a:rPr>
              <a:t>Netafim</a:t>
            </a:r>
            <a:r>
              <a:rPr b="1" dirty="0"/>
              <a:t> </a:t>
            </a:r>
            <a:r>
              <a:rPr dirty="0"/>
              <a:t>— drip + digital solutions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b="1" dirty="0">
                <a:solidFill>
                  <a:srgbClr val="0070C0"/>
                </a:solidFill>
              </a:rPr>
              <a:t>Rain Bird </a:t>
            </a:r>
            <a:r>
              <a:rPr dirty="0"/>
              <a:t>— controllers &amp; systems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b="1" dirty="0" err="1">
                <a:solidFill>
                  <a:srgbClr val="0070C0"/>
                </a:solidFill>
              </a:rPr>
              <a:t>SupPlant</a:t>
            </a:r>
            <a:r>
              <a:rPr dirty="0"/>
              <a:t> — AI irrigation optimization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b="1" dirty="0" err="1">
                <a:solidFill>
                  <a:srgbClr val="0070C0"/>
                </a:solidFill>
              </a:rPr>
              <a:t>WaterBit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/>
              <a:t>— IoT + analytics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2240" y="914400"/>
            <a:ext cx="53035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t>Local / Regional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2240" y="1463040"/>
            <a:ext cx="530352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FFFFFF"/>
                </a:solidFill>
              </a:defRPr>
            </a:pPr>
            <a:r>
              <a:rPr i="1" dirty="0" err="1">
                <a:solidFill>
                  <a:srgbClr val="0070C0"/>
                </a:solidFill>
              </a:rPr>
              <a:t>Irigreen</a:t>
            </a:r>
            <a:r>
              <a:rPr i="1" dirty="0">
                <a:solidFill>
                  <a:srgbClr val="0070C0"/>
                </a:solidFill>
              </a:rPr>
              <a:t> projects; </a:t>
            </a:r>
            <a:r>
              <a:rPr dirty="0" err="1"/>
              <a:t>Farmonaut</a:t>
            </a:r>
            <a:r>
              <a:rPr dirty="0"/>
              <a:t> (sensors)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i="1" dirty="0" err="1">
                <a:solidFill>
                  <a:srgbClr val="0070C0"/>
                </a:solidFill>
              </a:rPr>
              <a:t>AgriLink</a:t>
            </a:r>
            <a:r>
              <a:rPr i="1" dirty="0">
                <a:solidFill>
                  <a:srgbClr val="0070C0"/>
                </a:solidFill>
              </a:rPr>
              <a:t> / </a:t>
            </a:r>
            <a:r>
              <a:rPr i="1" dirty="0" err="1">
                <a:solidFill>
                  <a:srgbClr val="0070C0"/>
                </a:solidFill>
              </a:rPr>
              <a:t>AgriTech</a:t>
            </a:r>
            <a:r>
              <a:rPr i="1" dirty="0">
                <a:solidFill>
                  <a:srgbClr val="0070C0"/>
                </a:solidFill>
              </a:rPr>
              <a:t> DZ </a:t>
            </a:r>
            <a:r>
              <a:rPr dirty="0"/>
              <a:t>distributors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dirty="0"/>
              <a:t>Residential: </a:t>
            </a:r>
            <a:r>
              <a:rPr i="1" dirty="0" err="1">
                <a:solidFill>
                  <a:srgbClr val="0070C0"/>
                </a:solidFill>
              </a:rPr>
              <a:t>Rachio</a:t>
            </a:r>
            <a:r>
              <a:rPr i="1" dirty="0">
                <a:solidFill>
                  <a:srgbClr val="0070C0"/>
                </a:solidFill>
              </a:rPr>
              <a:t>, Orbit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4EDCBA-CBFE-DC3C-FC0E-6D62ED64D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295" y="5539124"/>
            <a:ext cx="1188017" cy="9003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D56568-ACB5-3863-AC48-C7E0D138E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222" y="3641110"/>
            <a:ext cx="1535853" cy="1427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6E0F65-5255-FBA4-DD4A-7D405D409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626" y="4017790"/>
            <a:ext cx="2762024" cy="836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EC0CFC-12B6-1ADE-EBFB-C7AF751FE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4466" y="4017790"/>
            <a:ext cx="2762023" cy="772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31520"/>
          </a:xfrm>
          <a:prstGeom prst="rect">
            <a:avLst/>
          </a:prstGeom>
          <a:solidFill>
            <a:srgbClr val="E10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48640" y="164592"/>
            <a:ext cx="1109167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t>SWOT (summary)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914400"/>
            <a:ext cx="53035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t>Strengths / Opportunities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4486" y="1491868"/>
            <a:ext cx="53035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i="1" dirty="0">
                <a:solidFill>
                  <a:srgbClr val="0070C0"/>
                </a:solidFill>
              </a:rPr>
              <a:t>Offline/solar hardware</a:t>
            </a:r>
            <a:r>
              <a:rPr dirty="0"/>
              <a:t>; </a:t>
            </a:r>
            <a:r>
              <a:rPr dirty="0" err="1"/>
              <a:t>hardware+app</a:t>
            </a:r>
            <a:r>
              <a:rPr dirty="0"/>
              <a:t> integration.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i="1" dirty="0">
                <a:solidFill>
                  <a:srgbClr val="0070C0"/>
                </a:solidFill>
              </a:rPr>
              <a:t>Accessible price point; </a:t>
            </a:r>
            <a:r>
              <a:rPr dirty="0"/>
              <a:t>potential to scale globally.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2240" y="914400"/>
            <a:ext cx="53035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t>Weaknesses / Threats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2240" y="1463040"/>
            <a:ext cx="530352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FFFFFF"/>
                </a:solidFill>
              </a:defRPr>
            </a:pPr>
            <a:r>
              <a:rPr i="1" u="sng" dirty="0">
                <a:solidFill>
                  <a:srgbClr val="0070C0"/>
                </a:solidFill>
              </a:rPr>
              <a:t>Early prototype; </a:t>
            </a:r>
            <a:r>
              <a:rPr dirty="0"/>
              <a:t>initial setup costs; maintenance needs.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dirty="0"/>
              <a:t>Supply chain risks; traditional alternatives.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5542C0-8DB1-23D2-6360-46BE17431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295" y="5539124"/>
            <a:ext cx="1188017" cy="9003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15EB88-3F3F-A233-CE3A-CF54C56EC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0" y="2616354"/>
            <a:ext cx="5598941" cy="4077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09EE9B-A5E0-8916-A4E3-BB7657BC3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6C1E04-3FCF-E760-C883-2F5D78439B64}"/>
              </a:ext>
            </a:extLst>
          </p:cNvPr>
          <p:cNvSpPr/>
          <p:nvPr/>
        </p:nvSpPr>
        <p:spPr>
          <a:xfrm>
            <a:off x="0" y="0"/>
            <a:ext cx="12188952" cy="731520"/>
          </a:xfrm>
          <a:prstGeom prst="rect">
            <a:avLst/>
          </a:prstGeom>
          <a:solidFill>
            <a:srgbClr val="E10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B25145-64E3-4FDB-8B24-88D2A68CC451}"/>
              </a:ext>
            </a:extLst>
          </p:cNvPr>
          <p:cNvSpPr txBox="1"/>
          <p:nvPr/>
        </p:nvSpPr>
        <p:spPr>
          <a:xfrm>
            <a:off x="548640" y="164592"/>
            <a:ext cx="301076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rPr lang="fr-FR" dirty="0"/>
              <a:t>BMC</a:t>
            </a:r>
            <a:r>
              <a:rPr dirty="0"/>
              <a:t> (</a:t>
            </a:r>
            <a:r>
              <a:rPr lang="fr-FR" dirty="0"/>
              <a:t>Full </a:t>
            </a:r>
            <a:r>
              <a:rPr lang="fr-FR" dirty="0" err="1"/>
              <a:t>Shema</a:t>
            </a:r>
            <a:r>
              <a:rPr dirty="0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481A2D-B126-ED82-4ADD-DB6E1B8C6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446" y="5539124"/>
            <a:ext cx="1188017" cy="900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D9D639-33C3-E831-243D-8B81F7C48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91" y="828675"/>
            <a:ext cx="9554771" cy="5848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2361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31520"/>
          </a:xfrm>
          <a:prstGeom prst="rect">
            <a:avLst/>
          </a:prstGeom>
          <a:solidFill>
            <a:srgbClr val="E10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48640" y="164592"/>
            <a:ext cx="1109167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t>What We Need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914400"/>
            <a:ext cx="53035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t>Technical resources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1463040"/>
            <a:ext cx="530352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FFFFFF"/>
                </a:solidFill>
              </a:defRPr>
            </a:pPr>
            <a:r>
              <a:rPr dirty="0"/>
              <a:t>Hardware engineers (durability, power).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dirty="0"/>
              <a:t>AI/ML </a:t>
            </a:r>
            <a:r>
              <a:rPr dirty="0" err="1"/>
              <a:t>devs</a:t>
            </a:r>
            <a:r>
              <a:rPr dirty="0"/>
              <a:t> (models, anomaly detection).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dirty="0"/>
              <a:t>Embedded &amp; backend engineers (firmware, cloud).</a:t>
            </a:r>
            <a:endParaRPr lang="fr-FR" dirty="0"/>
          </a:p>
          <a:p>
            <a:pPr>
              <a:defRPr sz="2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6492240" y="914400"/>
            <a:ext cx="53035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t>Funding &amp; supply chain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2240" y="1463040"/>
            <a:ext cx="53035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FFFFFF"/>
                </a:solidFill>
              </a:defRPr>
            </a:pPr>
            <a:r>
              <a:rPr dirty="0"/>
              <a:t>Initial </a:t>
            </a:r>
            <a:r>
              <a:rPr dirty="0">
                <a:solidFill>
                  <a:srgbClr val="00B0F0"/>
                </a:solidFill>
              </a:rPr>
              <a:t>1.2M DZD</a:t>
            </a:r>
            <a:r>
              <a:rPr dirty="0"/>
              <a:t>; Year‑1 revenue </a:t>
            </a:r>
            <a:r>
              <a:rPr dirty="0">
                <a:solidFill>
                  <a:srgbClr val="00B0F0"/>
                </a:solidFill>
              </a:rPr>
              <a:t>2.5M+ DZD.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i="1" dirty="0"/>
              <a:t>Production partners for enclosures, panels, sensors, chips.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i="1" dirty="0"/>
              <a:t>Stable suppliers &amp; logistics network.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822345-60C8-E488-63DC-4816E1060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295" y="5539124"/>
            <a:ext cx="1188017" cy="9003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1D5A79-1231-741D-0106-78E1E07DD382}"/>
              </a:ext>
            </a:extLst>
          </p:cNvPr>
          <p:cNvSpPr txBox="1"/>
          <p:nvPr/>
        </p:nvSpPr>
        <p:spPr>
          <a:xfrm>
            <a:off x="3024554" y="3226749"/>
            <a:ext cx="6133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http://localhost:3000/admin/dashboard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BB69BA-B5F8-5C5F-F972-E07C8683C71B}"/>
              </a:ext>
            </a:extLst>
          </p:cNvPr>
          <p:cNvSpPr txBox="1"/>
          <p:nvPr/>
        </p:nvSpPr>
        <p:spPr>
          <a:xfrm>
            <a:off x="548513" y="3272915"/>
            <a:ext cx="990378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</a:rPr>
              <a:t>Is seeking reliable </a:t>
            </a:r>
            <a:r>
              <a:rPr lang="en-US" sz="2200" b="1" dirty="0">
                <a:solidFill>
                  <a:schemeClr val="bg1"/>
                </a:solidFill>
              </a:rPr>
              <a:t>equipment providers and technology partners</a:t>
            </a:r>
            <a:r>
              <a:rPr lang="en-US" sz="2200" dirty="0">
                <a:solidFill>
                  <a:schemeClr val="bg1"/>
                </a:solidFill>
              </a:rPr>
              <a:t> to support the next stage of our smart irrigation and AI-driven system deployment. We require high-quality </a:t>
            </a:r>
            <a:r>
              <a:rPr lang="en-US" sz="2200" b="1" dirty="0">
                <a:solidFill>
                  <a:schemeClr val="bg1"/>
                </a:solidFill>
              </a:rPr>
              <a:t>sensors, control units, and </a:t>
            </a:r>
            <a:r>
              <a:rPr lang="en-US" sz="2200" b="1" i="1" dirty="0">
                <a:solidFill>
                  <a:srgbClr val="0070C0"/>
                </a:solidFill>
              </a:rPr>
              <a:t>durable electronic components</a:t>
            </a:r>
            <a:r>
              <a:rPr lang="en-US" sz="2200" i="1" dirty="0">
                <a:solidFill>
                  <a:srgbClr val="0070C0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optimized for outdoor agricultural environments. Collaboration with </a:t>
            </a:r>
            <a:r>
              <a:rPr lang="en-US" sz="2200" b="1" dirty="0">
                <a:solidFill>
                  <a:schemeClr val="bg1"/>
                </a:solidFill>
              </a:rPr>
              <a:t>manufacturers of IoT devices, solar-powered systems, and precision hardware</a:t>
            </a:r>
            <a:r>
              <a:rPr lang="en-US" sz="2200" dirty="0">
                <a:solidFill>
                  <a:schemeClr val="bg1"/>
                </a:solidFill>
              </a:rPr>
              <a:t> will help us enhance product reliability and scalability.</a:t>
            </a:r>
            <a:r>
              <a:rPr lang="en-US" sz="2200" i="1" u="sng" dirty="0">
                <a:solidFill>
                  <a:schemeClr val="bg1"/>
                </a:solidFill>
              </a:rPr>
              <a:t> Additionally, we aim to partner with </a:t>
            </a:r>
            <a:r>
              <a:rPr lang="en-US" sz="2200" b="1" i="1" u="sng" dirty="0">
                <a:solidFill>
                  <a:schemeClr val="bg1"/>
                </a:solidFill>
              </a:rPr>
              <a:t>cloud service providers and AI infrastructure vendors</a:t>
            </a:r>
            <a:r>
              <a:rPr lang="en-US" sz="2200" i="1" u="sng" dirty="0">
                <a:solidFill>
                  <a:schemeClr val="bg1"/>
                </a:solidFill>
              </a:rPr>
              <a:t> to ensure secure, real-time data processing and system integration. </a:t>
            </a:r>
            <a:endParaRPr lang="fr-FR" sz="2200" i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31520"/>
          </a:xfrm>
          <a:prstGeom prst="rect">
            <a:avLst/>
          </a:prstGeom>
          <a:solidFill>
            <a:srgbClr val="E10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48640" y="164592"/>
            <a:ext cx="1109167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t>Market Access &amp; Partnerships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1097280"/>
            <a:ext cx="109728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600">
                <a:solidFill>
                  <a:srgbClr val="FFFFFF"/>
                </a:solidFill>
              </a:defRPr>
            </a:pPr>
            <a:r>
              <a:rPr dirty="0"/>
              <a:t>Pilot projects with farms, co‑ops, NGOs/agencies.</a:t>
            </a:r>
          </a:p>
          <a:p>
            <a:pPr>
              <a:defRPr sz="2600">
                <a:solidFill>
                  <a:srgbClr val="FFFFFF"/>
                </a:solidFill>
              </a:defRPr>
            </a:pPr>
            <a:r>
              <a:rPr i="1" dirty="0"/>
              <a:t>Government/NGO partners for rural deployment, subsidies, data sharing</a:t>
            </a:r>
            <a:r>
              <a:rPr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5C55ED-5D80-7787-9FA4-B964D6019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295" y="5539124"/>
            <a:ext cx="1188017" cy="900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312B3C-E4E0-7D18-78E2-3E8617EB9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624" y="2679897"/>
            <a:ext cx="2188272" cy="218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31520"/>
          </a:xfrm>
          <a:prstGeom prst="rect">
            <a:avLst/>
          </a:prstGeom>
          <a:solidFill>
            <a:srgbClr val="E10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48640" y="164592"/>
            <a:ext cx="1109167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t>Revenue Model &amp; Projections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7512" y="948978"/>
            <a:ext cx="109728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defRPr sz="2600">
                <a:solidFill>
                  <a:srgbClr val="FFFFFF"/>
                </a:solidFill>
              </a:defRPr>
            </a:pPr>
            <a:r>
              <a:rPr i="1" dirty="0">
                <a:solidFill>
                  <a:srgbClr val="0070C0"/>
                </a:solidFill>
              </a:rPr>
              <a:t>Revenue: </a:t>
            </a:r>
            <a:r>
              <a:rPr dirty="0"/>
              <a:t>device unit sales + SaaS analytics + service contracts.</a:t>
            </a:r>
          </a:p>
          <a:p>
            <a:pPr>
              <a:defRPr sz="2600">
                <a:solidFill>
                  <a:srgbClr val="FFFFFF"/>
                </a:solidFill>
              </a:defRPr>
            </a:pPr>
            <a:r>
              <a:rPr dirty="0"/>
              <a:t>Goal: </a:t>
            </a:r>
            <a:r>
              <a:rPr i="1" u="sng" dirty="0"/>
              <a:t>1000</a:t>
            </a:r>
            <a:r>
              <a:rPr dirty="0"/>
              <a:t> customers by Year 2; +15% annual retention via software value.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D8015-BF62-B8F6-7857-710BF9AE8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295" y="5539124"/>
            <a:ext cx="1188017" cy="900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43A587-39B3-AAFC-FC40-0E0EE9C6A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57" y="2215224"/>
            <a:ext cx="8146715" cy="3930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3A7389-B4AB-7D77-75C2-EBA6683C4C68}"/>
              </a:ext>
            </a:extLst>
          </p:cNvPr>
          <p:cNvSpPr txBox="1"/>
          <p:nvPr/>
        </p:nvSpPr>
        <p:spPr>
          <a:xfrm>
            <a:off x="8470270" y="2532535"/>
            <a:ext cx="3622431" cy="3230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2000" i="1" u="sng" dirty="0">
                <a:solidFill>
                  <a:srgbClr val="00B0F0"/>
                </a:solidFill>
                <a:effectLst/>
                <a:latin typeface="+mj-lt"/>
                <a:ea typeface="ＭＳ 明朝" panose="02020609040205080304" pitchFamily="49" charset="-128"/>
                <a:cs typeface="Arial" panose="020B0604020202020204" pitchFamily="34" charset="0"/>
              </a:rPr>
              <a:t>Revenue sources: </a:t>
            </a:r>
            <a:r>
              <a:rPr lang="en-US" sz="2000" i="1" dirty="0">
                <a:solidFill>
                  <a:schemeClr val="bg2"/>
                </a:solidFill>
                <a:effectLst/>
                <a:latin typeface="+mj-lt"/>
                <a:ea typeface="ＭＳ 明朝" panose="02020609040205080304" pitchFamily="49" charset="-128"/>
                <a:cs typeface="Arial" panose="020B0604020202020204" pitchFamily="34" charset="0"/>
              </a:rPr>
              <a:t>Smart device unit sales, SaaS analytics subscription, and service contracts. Growth projection: </a:t>
            </a:r>
            <a:r>
              <a:rPr lang="en-US" sz="2000" b="1" i="1" u="sng" dirty="0">
                <a:solidFill>
                  <a:schemeClr val="bg2"/>
                </a:solidFill>
                <a:effectLst/>
                <a:latin typeface="+mj-lt"/>
                <a:ea typeface="ＭＳ 明朝" panose="02020609040205080304" pitchFamily="49" charset="-128"/>
                <a:cs typeface="Arial" panose="020B0604020202020204" pitchFamily="34" charset="0"/>
              </a:rPr>
              <a:t>1,000</a:t>
            </a:r>
            <a:r>
              <a:rPr lang="en-US" sz="2000" i="1" dirty="0">
                <a:solidFill>
                  <a:schemeClr val="bg2"/>
                </a:solidFill>
                <a:effectLst/>
                <a:latin typeface="+mj-lt"/>
                <a:ea typeface="ＭＳ 明朝" panose="02020609040205080304" pitchFamily="49" charset="-128"/>
                <a:cs typeface="Arial" panose="020B0604020202020204" pitchFamily="34" charset="0"/>
              </a:rPr>
              <a:t> customers by Year 2, with </a:t>
            </a:r>
            <a:r>
              <a:rPr lang="en-US" sz="2000" b="1" i="1" u="sng" dirty="0">
                <a:solidFill>
                  <a:schemeClr val="bg2"/>
                </a:solidFill>
                <a:effectLst/>
                <a:latin typeface="+mj-lt"/>
                <a:ea typeface="ＭＳ 明朝" panose="02020609040205080304" pitchFamily="49" charset="-128"/>
                <a:cs typeface="Arial" panose="020B0604020202020204" pitchFamily="34" charset="0"/>
              </a:rPr>
              <a:t>15% annual retention </a:t>
            </a:r>
            <a:r>
              <a:rPr lang="en-US" sz="2000" i="1" dirty="0">
                <a:solidFill>
                  <a:schemeClr val="bg2"/>
                </a:solidFill>
                <a:effectLst/>
                <a:latin typeface="+mj-lt"/>
                <a:ea typeface="ＭＳ 明朝" panose="02020609040205080304" pitchFamily="49" charset="-128"/>
                <a:cs typeface="Arial" panose="020B0604020202020204" pitchFamily="34" charset="0"/>
              </a:rPr>
              <a:t>increase through value-added software updates and partner integrations</a:t>
            </a:r>
            <a:r>
              <a:rPr lang="en-US" sz="1800" i="1" dirty="0">
                <a:solidFill>
                  <a:schemeClr val="bg2"/>
                </a:solidFill>
                <a:effectLst/>
                <a:latin typeface="+mj-lt"/>
                <a:ea typeface="ＭＳ 明朝" panose="02020609040205080304" pitchFamily="49" charset="-128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31520"/>
          </a:xfrm>
          <a:prstGeom prst="rect">
            <a:avLst/>
          </a:prstGeom>
          <a:solidFill>
            <a:srgbClr val="E10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48640" y="164592"/>
            <a:ext cx="1109167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t>Logos &amp; Brand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1097280"/>
            <a:ext cx="109728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600">
                <a:solidFill>
                  <a:srgbClr val="FFFFFF"/>
                </a:solidFill>
              </a:defRPr>
            </a:pPr>
            <a:r>
              <a:rPr dirty="0" err="1"/>
              <a:t>ielivate</a:t>
            </a:r>
            <a:r>
              <a:rPr dirty="0"/>
              <a:t> / </a:t>
            </a:r>
            <a:r>
              <a:rPr dirty="0" err="1"/>
              <a:t>Pammas</a:t>
            </a:r>
            <a:r>
              <a:rPr dirty="0"/>
              <a:t> Group brand.</a:t>
            </a:r>
          </a:p>
          <a:p>
            <a:pPr>
              <a:defRPr sz="2600">
                <a:solidFill>
                  <a:srgbClr val="FFFFFF"/>
                </a:solidFill>
              </a:defRPr>
            </a:pPr>
            <a:r>
              <a:rPr dirty="0"/>
              <a:t>Color system: red (#E10600), black, white.</a:t>
            </a:r>
          </a:p>
          <a:p>
            <a:pPr>
              <a:defRPr sz="2600">
                <a:solidFill>
                  <a:srgbClr val="FFFFFF"/>
                </a:solidFill>
              </a:defRPr>
            </a:pPr>
            <a:r>
              <a:rPr i="1" u="sng" dirty="0"/>
              <a:t>Consistent device labeling &amp; dashboard theming</a:t>
            </a:r>
            <a:r>
              <a:rPr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7721F6-7569-267A-76D0-829763B47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295" y="5539124"/>
            <a:ext cx="1188017" cy="9003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AEE587-23B7-C59F-558E-0A95B3D53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13" y="3135010"/>
            <a:ext cx="2236005" cy="1694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DE8EB9-104C-B169-B548-59A51EF44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875" y="3154675"/>
            <a:ext cx="2123465" cy="15896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2CEAA6-03A4-F766-E04C-BC8D32456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0937" y="3039404"/>
            <a:ext cx="2427605" cy="170496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31520"/>
          </a:xfrm>
          <a:prstGeom prst="rect">
            <a:avLst/>
          </a:prstGeom>
          <a:solidFill>
            <a:srgbClr val="E10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48640" y="164592"/>
            <a:ext cx="1109167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t>Links &amp; Contact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1039866"/>
            <a:ext cx="109728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600">
                <a:solidFill>
                  <a:srgbClr val="FFFFFF"/>
                </a:solidFill>
              </a:defRPr>
            </a:pPr>
            <a:r>
              <a:rPr dirty="0"/>
              <a:t>Full report: </a:t>
            </a:r>
            <a:r>
              <a:rPr dirty="0">
                <a:hlinkClick r:id="rId2"/>
              </a:rPr>
              <a:t>https://</a:t>
            </a:r>
            <a:r>
              <a:rPr lang="fr-FR" dirty="0">
                <a:hlinkClick r:id="rId2"/>
              </a:rPr>
              <a:t>ielivate.com</a:t>
            </a:r>
            <a:endParaRPr lang="fr-FR" dirty="0"/>
          </a:p>
          <a:p>
            <a:pPr>
              <a:defRPr sz="2600">
                <a:solidFill>
                  <a:srgbClr val="FFFFFF"/>
                </a:solidFill>
              </a:defRPr>
            </a:pPr>
            <a:r>
              <a:rPr dirty="0"/>
              <a:t>Demo: https://</a:t>
            </a:r>
            <a:r>
              <a:rPr lang="fr-FR" dirty="0" err="1"/>
              <a:t>ielivate</a:t>
            </a:r>
            <a:r>
              <a:rPr dirty="0"/>
              <a:t>/demo</a:t>
            </a:r>
          </a:p>
          <a:p>
            <a:pPr>
              <a:defRPr sz="2600">
                <a:solidFill>
                  <a:srgbClr val="FFFFFF"/>
                </a:solidFill>
              </a:defRPr>
            </a:pPr>
            <a:r>
              <a:rPr dirty="0"/>
              <a:t>LinkedIn: /company/</a:t>
            </a:r>
            <a:r>
              <a:rPr lang="fr-FR" dirty="0" err="1"/>
              <a:t>ielivate</a:t>
            </a:r>
            <a:r>
              <a:rPr dirty="0"/>
              <a:t> |  Founder: /in/ibrahim-</a:t>
            </a:r>
            <a:r>
              <a:rPr dirty="0" err="1"/>
              <a:t>mohammed</a:t>
            </a:r>
            <a:r>
              <a:rPr dirty="0"/>
              <a:t>-</a:t>
            </a:r>
            <a:r>
              <a:rPr dirty="0" err="1"/>
              <a:t>fr</a:t>
            </a:r>
            <a:r>
              <a:rPr dirty="0"/>
              <a:t>/</a:t>
            </a:r>
          </a:p>
          <a:p>
            <a:pPr>
              <a:defRPr sz="2600">
                <a:solidFill>
                  <a:srgbClr val="FFFFFF"/>
                </a:solidFill>
              </a:defRPr>
            </a:pPr>
            <a:r>
              <a:rPr dirty="0"/>
              <a:t>Email: mail@</a:t>
            </a:r>
            <a:r>
              <a:rPr lang="fr-FR" dirty="0"/>
              <a:t>ielivate.com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75C2EC-0E4B-5CFD-D569-BB9F38391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295" y="5539124"/>
            <a:ext cx="1188017" cy="9003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966B1E-E87B-4C3B-DB87-A2A8BC134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344" y="3675168"/>
            <a:ext cx="1188017" cy="9003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31520"/>
          </a:xfrm>
          <a:prstGeom prst="rect">
            <a:avLst/>
          </a:prstGeom>
          <a:solidFill>
            <a:srgbClr val="E10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48640" y="164592"/>
            <a:ext cx="1109167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t>Team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914400"/>
            <a:ext cx="53035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t>Core team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0892" y="1628507"/>
            <a:ext cx="530352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i="1" u="sng" dirty="0">
                <a:solidFill>
                  <a:schemeClr val="accent1"/>
                </a:solidFill>
              </a:rPr>
              <a:t>Belhachemia Mohammed Ibrahim </a:t>
            </a:r>
            <a:r>
              <a:rPr dirty="0"/>
              <a:t>— Founder &amp; Technical Project Lead (AI integration, prototyping, leadership).</a:t>
            </a:r>
            <a:endParaRPr lang="fr-FR" dirty="0"/>
          </a:p>
          <a:p>
            <a:pPr marL="457200" indent="-457200">
              <a:buFont typeface="Wingdings" panose="05000000000000000000" pitchFamily="2" charset="2"/>
              <a:buChar char="v"/>
              <a:defRPr sz="2200">
                <a:solidFill>
                  <a:srgbClr val="FFFFFF"/>
                </a:solidFill>
              </a:defRPr>
            </a:pPr>
            <a:r>
              <a:rPr lang="fr-FR" sz="2400" b="1" dirty="0">
                <a:solidFill>
                  <a:srgbClr val="FF0000"/>
                </a:solidFill>
              </a:rPr>
              <a:t>LinkedIn: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linkedin.com/in/ibrahim-</a:t>
            </a:r>
            <a:r>
              <a:rPr lang="fr-FR" sz="2400" dirty="0" err="1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mohammed</a:t>
            </a:r>
            <a:r>
              <a:rPr lang="fr-FR" sz="2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fr-FR" sz="2400" dirty="0" err="1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</a:t>
            </a:r>
            <a:endParaRPr dirty="0"/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i="1" u="sng" dirty="0" err="1">
                <a:solidFill>
                  <a:schemeClr val="accent1"/>
                </a:solidFill>
              </a:rPr>
              <a:t>Bouzidaoui</a:t>
            </a:r>
            <a:r>
              <a:rPr i="1" u="sng" dirty="0">
                <a:solidFill>
                  <a:schemeClr val="accent1"/>
                </a:solidFill>
              </a:rPr>
              <a:t> Mohammed </a:t>
            </a:r>
            <a:r>
              <a:rPr dirty="0"/>
              <a:t>— 3D modeling &amp; simulation.</a:t>
            </a:r>
            <a:endParaRPr lang="fr-FR" dirty="0"/>
          </a:p>
          <a:p>
            <a:pPr marL="342900" indent="-342900">
              <a:buFont typeface="Wingdings" panose="05000000000000000000" pitchFamily="2" charset="2"/>
              <a:buChar char="v"/>
              <a:defRPr sz="2200">
                <a:solidFill>
                  <a:srgbClr val="FFFFFF"/>
                </a:solidFill>
              </a:defRPr>
            </a:pPr>
            <a:r>
              <a:rPr lang="fr-FR" sz="2400" b="1" dirty="0" err="1">
                <a:solidFill>
                  <a:srgbClr val="FF0000"/>
                </a:solidFill>
              </a:rPr>
              <a:t>LinkedIn:</a:t>
            </a:r>
            <a:r>
              <a:rPr lang="fr-FR" sz="2400" dirty="0" err="1">
                <a:solidFill>
                  <a:srgbClr val="0070C0"/>
                </a:solidFill>
              </a:rPr>
              <a:t>https</a:t>
            </a:r>
            <a:r>
              <a:rPr lang="fr-FR" sz="2400" dirty="0">
                <a:solidFill>
                  <a:srgbClr val="0070C0"/>
                </a:solidFill>
              </a:rPr>
              <a:t>://www.linkedin.com/in/bouzidaoui-m-979051129/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6492240" y="914400"/>
            <a:ext cx="53035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rPr dirty="0"/>
              <a:t>Responsibilities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2240" y="1628507"/>
            <a:ext cx="530352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i="1" u="sng" dirty="0"/>
              <a:t>Project leadership </a:t>
            </a:r>
            <a:r>
              <a:rPr dirty="0"/>
              <a:t>from concept to prototype &amp; go‑to‑market.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i="1" u="sng" dirty="0"/>
              <a:t>Integrate AI models </a:t>
            </a:r>
            <a:r>
              <a:rPr dirty="0"/>
              <a:t>into software &amp; hardware for detection &amp; prescription.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i="1" u="sng" dirty="0"/>
              <a:t>Design embedded edge </a:t>
            </a:r>
            <a:r>
              <a:rPr dirty="0"/>
              <a:t>devices and system architecture (smart traps, controllers).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532272-3063-B5CD-E185-DCEAB60AB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295" y="5539124"/>
            <a:ext cx="1188017" cy="900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23B8BD-1847-2E1B-1DF2-57D0C258E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04" y="5140358"/>
            <a:ext cx="1237955" cy="12379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31520"/>
          </a:xfrm>
          <a:prstGeom prst="rect">
            <a:avLst/>
          </a:prstGeom>
          <a:solidFill>
            <a:srgbClr val="E10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48640" y="164592"/>
            <a:ext cx="1109167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t>Problem Statement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203" y="1097280"/>
            <a:ext cx="10972800" cy="3031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600">
                <a:solidFill>
                  <a:srgbClr val="FFFFFF"/>
                </a:solidFill>
              </a:defRPr>
            </a:pPr>
            <a:r>
              <a:rPr i="1" dirty="0">
                <a:solidFill>
                  <a:schemeClr val="accent1"/>
                </a:solidFill>
              </a:rPr>
              <a:t>70%+ </a:t>
            </a:r>
            <a:r>
              <a:rPr dirty="0"/>
              <a:t>of freshwater used inefficiently across the region.</a:t>
            </a:r>
          </a:p>
          <a:p>
            <a:pPr>
              <a:defRPr sz="2600">
                <a:solidFill>
                  <a:srgbClr val="FFFFFF"/>
                </a:solidFill>
              </a:defRPr>
            </a:pPr>
            <a:r>
              <a:rPr dirty="0"/>
              <a:t>Climate change </a:t>
            </a:r>
            <a:r>
              <a:rPr i="1" dirty="0"/>
              <a:t>+ </a:t>
            </a:r>
            <a:r>
              <a:rPr i="1" u="sng" dirty="0"/>
              <a:t>outdated irrigation </a:t>
            </a:r>
            <a:r>
              <a:rPr dirty="0"/>
              <a:t>threaten food security.</a:t>
            </a:r>
          </a:p>
          <a:p>
            <a:pPr>
              <a:defRPr sz="2600">
                <a:solidFill>
                  <a:srgbClr val="FFFFFF"/>
                </a:solidFill>
              </a:defRPr>
            </a:pPr>
            <a:r>
              <a:rPr i="1" u="sng" dirty="0"/>
              <a:t>Lack of AI‑powered irrigation </a:t>
            </a:r>
            <a:r>
              <a:rPr dirty="0"/>
              <a:t>and </a:t>
            </a:r>
            <a:r>
              <a:rPr i="1" u="sng" dirty="0"/>
              <a:t>visibility causes </a:t>
            </a:r>
            <a:r>
              <a:rPr dirty="0"/>
              <a:t>resource loss.</a:t>
            </a:r>
          </a:p>
          <a:p>
            <a:pPr>
              <a:defRPr sz="2600">
                <a:solidFill>
                  <a:srgbClr val="FFFFFF"/>
                </a:solidFill>
              </a:defRPr>
            </a:pPr>
            <a:r>
              <a:rPr sz="3100" u="sng" dirty="0">
                <a:solidFill>
                  <a:schemeClr val="accent1"/>
                </a:solidFill>
                <a:latin typeface="Bodoni MT Black" panose="02070A03080606020203" pitchFamily="18" charset="0"/>
              </a:rPr>
              <a:t>Question:</a:t>
            </a:r>
            <a:r>
              <a:rPr lang="fr-FR" sz="3100" u="sng" dirty="0">
                <a:solidFill>
                  <a:schemeClr val="accent1"/>
                </a:solidFill>
                <a:latin typeface="Bodoni MT Black" panose="02070A03080606020203" pitchFamily="18" charset="0"/>
              </a:rPr>
              <a:t> </a:t>
            </a:r>
            <a:r>
              <a:rPr lang="en-US" sz="2800" b="1" i="1" dirty="0">
                <a:solidFill>
                  <a:srgbClr val="C00000"/>
                </a:solidFill>
              </a:rPr>
              <a:t>How can Algeria ensure the sustainability and productivity of its agriculture in </a:t>
            </a:r>
            <a:r>
              <a:rPr lang="en-US" sz="2800" b="1" i="1" u="sng" dirty="0">
                <a:solidFill>
                  <a:srgbClr val="C00000"/>
                </a:solidFill>
              </a:rPr>
              <a:t>the face of mounting water scarcity and systemic inefficiencies in irrigation management?</a:t>
            </a:r>
          </a:p>
          <a:p>
            <a:pPr>
              <a:defRPr sz="260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666B51-BD65-44A0-D665-6EBCB1D47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295" y="5539124"/>
            <a:ext cx="1188017" cy="900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AD6E81-9824-C04F-2810-CF1939C9A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6994" y="1042564"/>
            <a:ext cx="958009" cy="96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4F7F3DD-FD25-E2D4-8067-E42352754246}"/>
              </a:ext>
            </a:extLst>
          </p:cNvPr>
          <p:cNvSpPr/>
          <p:nvPr/>
        </p:nvSpPr>
        <p:spPr>
          <a:xfrm>
            <a:off x="90609" y="2542740"/>
            <a:ext cx="517403" cy="1406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F78160-B0A2-435B-092C-A934202DB004}"/>
              </a:ext>
            </a:extLst>
          </p:cNvPr>
          <p:cNvSpPr txBox="1"/>
          <p:nvPr/>
        </p:nvSpPr>
        <p:spPr>
          <a:xfrm>
            <a:off x="5560847" y="5327600"/>
            <a:ext cx="412803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500" dirty="0">
                <a:solidFill>
                  <a:schemeClr val="accent1"/>
                </a:solidFill>
                <a:latin typeface="Algerian" panose="04020705040A02060702" pitchFamily="82" charset="0"/>
              </a:rPr>
              <a:t>?</a:t>
            </a:r>
          </a:p>
        </p:txBody>
      </p: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67285916-9658-1E17-BF5B-7B1615CCE244}"/>
              </a:ext>
            </a:extLst>
          </p:cNvPr>
          <p:cNvSpPr/>
          <p:nvPr/>
        </p:nvSpPr>
        <p:spPr>
          <a:xfrm>
            <a:off x="608012" y="4128879"/>
            <a:ext cx="3015969" cy="897471"/>
          </a:xfrm>
          <a:prstGeom prst="foldedCorner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3CD9134B-5CF8-4509-F6CD-5266FA1D7ECA}"/>
              </a:ext>
            </a:extLst>
          </p:cNvPr>
          <p:cNvSpPr/>
          <p:nvPr/>
        </p:nvSpPr>
        <p:spPr>
          <a:xfrm>
            <a:off x="5021182" y="4128878"/>
            <a:ext cx="2697707" cy="897471"/>
          </a:xfrm>
          <a:prstGeom prst="foldedCorner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3D9663A3-E388-DBEC-60A3-E871FEE9AAFF}"/>
              </a:ext>
            </a:extLst>
          </p:cNvPr>
          <p:cNvSpPr/>
          <p:nvPr/>
        </p:nvSpPr>
        <p:spPr>
          <a:xfrm>
            <a:off x="8545293" y="4128877"/>
            <a:ext cx="3552921" cy="897471"/>
          </a:xfrm>
          <a:prstGeom prst="foldedCorner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214143-FBF5-7E66-348A-9DF013E8D95B}"/>
              </a:ext>
            </a:extLst>
          </p:cNvPr>
          <p:cNvSpPr txBox="1"/>
          <p:nvPr/>
        </p:nvSpPr>
        <p:spPr>
          <a:xfrm>
            <a:off x="608012" y="4279513"/>
            <a:ext cx="49528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b="1" i="1" u="sng" dirty="0">
                <a:solidFill>
                  <a:srgbClr val="FF0000"/>
                </a:solidFill>
              </a:rPr>
              <a:t>Water </a:t>
            </a:r>
            <a:r>
              <a:rPr lang="fr-FR" sz="2800" b="1" i="1" u="sng" dirty="0" err="1">
                <a:solidFill>
                  <a:srgbClr val="FF0000"/>
                </a:solidFill>
              </a:rPr>
              <a:t>Wastage</a:t>
            </a:r>
            <a:endParaRPr lang="fr-FR" sz="2800" b="1" i="1" u="sng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51F7EE-6E32-30A1-2DAA-D56E7BA42CF7}"/>
              </a:ext>
            </a:extLst>
          </p:cNvPr>
          <p:cNvSpPr txBox="1"/>
          <p:nvPr/>
        </p:nvSpPr>
        <p:spPr>
          <a:xfrm>
            <a:off x="4951828" y="4241519"/>
            <a:ext cx="6133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i="1" u="sng" dirty="0">
                <a:solidFill>
                  <a:srgbClr val="FF0000"/>
                </a:solidFill>
              </a:rPr>
              <a:t>Labor </a:t>
            </a:r>
            <a:r>
              <a:rPr lang="fr-FR" sz="2800" i="1" u="sng" dirty="0" err="1">
                <a:solidFill>
                  <a:srgbClr val="FF0000"/>
                </a:solidFill>
              </a:rPr>
              <a:t>Intensity</a:t>
            </a:r>
            <a:endParaRPr lang="fr-FR" sz="2800" i="1" u="sng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11F932-B395-3866-B1C4-668902FB6281}"/>
              </a:ext>
            </a:extLst>
          </p:cNvPr>
          <p:cNvSpPr txBox="1"/>
          <p:nvPr/>
        </p:nvSpPr>
        <p:spPr>
          <a:xfrm>
            <a:off x="8573555" y="4241519"/>
            <a:ext cx="6133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b="1" i="1" u="sng" dirty="0" err="1">
                <a:solidFill>
                  <a:srgbClr val="FF0000"/>
                </a:solidFill>
              </a:rPr>
              <a:t>Uneven</a:t>
            </a:r>
            <a:r>
              <a:rPr lang="fr-FR" sz="2800" b="1" i="1" u="sng" dirty="0">
                <a:solidFill>
                  <a:srgbClr val="FF0000"/>
                </a:solidFill>
              </a:rPr>
              <a:t> Distribution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D5CA67F-CE42-6B29-6ADD-370693018B87}"/>
              </a:ext>
            </a:extLst>
          </p:cNvPr>
          <p:cNvCxnSpPr>
            <a:cxnSpLocks/>
          </p:cNvCxnSpPr>
          <p:nvPr/>
        </p:nvCxnSpPr>
        <p:spPr>
          <a:xfrm>
            <a:off x="3693335" y="4503129"/>
            <a:ext cx="125849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C4AE5EF-E2EA-55CB-9164-EF5F7B8E3288}"/>
              </a:ext>
            </a:extLst>
          </p:cNvPr>
          <p:cNvCxnSpPr/>
          <p:nvPr/>
        </p:nvCxnSpPr>
        <p:spPr>
          <a:xfrm>
            <a:off x="7807572" y="4577612"/>
            <a:ext cx="70648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31520"/>
          </a:xfrm>
          <a:prstGeom prst="rect">
            <a:avLst/>
          </a:prstGeom>
          <a:solidFill>
            <a:srgbClr val="E10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48640" y="164592"/>
            <a:ext cx="1109167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t>Our Solution (Smart Box)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1042440"/>
            <a:ext cx="109728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 sz="2600">
                <a:solidFill>
                  <a:srgbClr val="FFFFFF"/>
                </a:solidFill>
              </a:defRPr>
            </a:pPr>
            <a:r>
              <a:rPr i="1" u="sng" dirty="0">
                <a:solidFill>
                  <a:srgbClr val="00B0F0"/>
                </a:solidFill>
              </a:rPr>
              <a:t>Intelligent hub</a:t>
            </a:r>
            <a:r>
              <a:rPr lang="fr-FR" i="1" u="sng" dirty="0">
                <a:solidFill>
                  <a:srgbClr val="00B0F0"/>
                </a:solidFill>
              </a:rPr>
              <a:t> or Small smart Box</a:t>
            </a:r>
            <a:r>
              <a:rPr i="1" u="sng" dirty="0">
                <a:solidFill>
                  <a:srgbClr val="00B0F0"/>
                </a:solidFill>
              </a:rPr>
              <a:t> that learns &amp; adapts</a:t>
            </a:r>
            <a:r>
              <a:rPr dirty="0"/>
              <a:t>: uses real‑time soil, weather, crop data.</a:t>
            </a:r>
          </a:p>
          <a:p>
            <a:pPr>
              <a:defRPr sz="2600">
                <a:solidFill>
                  <a:srgbClr val="FFFFFF"/>
                </a:solidFill>
              </a:defRPr>
            </a:pPr>
            <a:r>
              <a:rPr dirty="0"/>
              <a:t>Autonomous water distribution &amp; pest prevention; solar energy for remote continuity.</a:t>
            </a:r>
          </a:p>
          <a:p>
            <a:pPr>
              <a:defRPr sz="2600">
                <a:solidFill>
                  <a:srgbClr val="FFFFFF"/>
                </a:solidFill>
              </a:defRPr>
            </a:pPr>
            <a:r>
              <a:rPr i="1" u="sng" dirty="0">
                <a:solidFill>
                  <a:srgbClr val="FF0000"/>
                </a:solidFill>
              </a:rPr>
              <a:t>Mobile dashboard for insights and control.</a:t>
            </a:r>
            <a:endParaRPr lang="fr-FR" i="1" u="sng" dirty="0">
              <a:solidFill>
                <a:srgbClr val="FF0000"/>
              </a:solidFill>
            </a:endParaRPr>
          </a:p>
          <a:p>
            <a:pPr>
              <a:defRPr sz="260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0D34BD-B6C4-477B-DEDD-AC0EEA4B7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295" y="5539124"/>
            <a:ext cx="1188017" cy="900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157F24-A64B-1495-8196-695AE9A30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4410" y="2488684"/>
            <a:ext cx="1199891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1AE1C7D0-5691-8156-1F5B-EC0597F44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1" y="3285049"/>
            <a:ext cx="3154468" cy="3154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D3C9FA-DE66-FA70-79D9-A237ABE717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2835" y="3143064"/>
            <a:ext cx="5596600" cy="3550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7C7565A-7F6E-0B67-8428-1CD92C9D6637}"/>
              </a:ext>
            </a:extLst>
          </p:cNvPr>
          <p:cNvCxnSpPr/>
          <p:nvPr/>
        </p:nvCxnSpPr>
        <p:spPr>
          <a:xfrm flipV="1">
            <a:off x="3239308" y="3727938"/>
            <a:ext cx="2180492" cy="12238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85E0DD-3D2B-40B9-14D0-0DB7FDE84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A3B22D-746C-2F62-DE55-0E6E41376C97}"/>
              </a:ext>
            </a:extLst>
          </p:cNvPr>
          <p:cNvSpPr/>
          <p:nvPr/>
        </p:nvSpPr>
        <p:spPr>
          <a:xfrm>
            <a:off x="0" y="0"/>
            <a:ext cx="12188952" cy="731520"/>
          </a:xfrm>
          <a:prstGeom prst="rect">
            <a:avLst/>
          </a:prstGeom>
          <a:solidFill>
            <a:srgbClr val="E10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661BFD-BB7B-D68D-A670-6604783317B7}"/>
              </a:ext>
            </a:extLst>
          </p:cNvPr>
          <p:cNvSpPr txBox="1"/>
          <p:nvPr/>
        </p:nvSpPr>
        <p:spPr>
          <a:xfrm>
            <a:off x="822960" y="189884"/>
            <a:ext cx="670427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rPr lang="fr-FR" sz="3000" b="1" dirty="0" err="1"/>
              <a:t>Intellectual</a:t>
            </a:r>
            <a:r>
              <a:rPr lang="fr-FR" sz="3000" b="1" dirty="0"/>
              <a:t> </a:t>
            </a:r>
            <a:r>
              <a:rPr lang="fr-FR" sz="3000" b="1" dirty="0" err="1"/>
              <a:t>Property</a:t>
            </a:r>
            <a:r>
              <a:rPr lang="fr-FR" sz="3000" b="1" dirty="0"/>
              <a:t> &amp; Legal Recognition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C2FA10-1DE8-021C-4D1A-6515D85579CD}"/>
              </a:ext>
            </a:extLst>
          </p:cNvPr>
          <p:cNvSpPr txBox="1"/>
          <p:nvPr/>
        </p:nvSpPr>
        <p:spPr>
          <a:xfrm>
            <a:off x="710419" y="883886"/>
            <a:ext cx="28065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defRPr sz="2800" b="1">
                <a:solidFill>
                  <a:srgbClr val="FFFFFF"/>
                </a:solidFill>
              </a:defRPr>
            </a:pPr>
            <a:r>
              <a:rPr dirty="0"/>
              <a:t>Impact pillars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FC824B-39A2-9AB9-63F9-1F3FFACB1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295" y="5539124"/>
            <a:ext cx="1188017" cy="900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060E99-ED22-C679-B31C-EEA82C2B6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6190" y="1145496"/>
            <a:ext cx="964432" cy="1817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E82F9D12-8786-D185-7D0D-58F7B1CEE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19" y="1681267"/>
            <a:ext cx="9010357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fr-FR" altLang="fr-FR" sz="2200" b="1" i="1" u="sng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</a:rPr>
              <a:t>Trademark</a:t>
            </a:r>
            <a:r>
              <a:rPr kumimoji="0" lang="fr-FR" altLang="fr-FR" sz="2200" b="1" i="1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 </a:t>
            </a:r>
            <a:r>
              <a:rPr kumimoji="0" lang="fr-FR" altLang="fr-FR" sz="2200" b="1" i="1" u="sng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</a:rPr>
              <a:t>Secured</a:t>
            </a:r>
            <a:r>
              <a:rPr kumimoji="0" lang="fr-FR" altLang="fr-FR" sz="2200" b="1" i="1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:</a:t>
            </a:r>
            <a:r>
              <a:rPr kumimoji="0" lang="fr-FR" altLang="fr-FR" sz="2200" b="0" i="1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 </a:t>
            </a:r>
            <a:r>
              <a:rPr kumimoji="0" lang="fr-FR" altLang="fr-FR" sz="2200" b="0" i="1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Official mark not </a:t>
            </a:r>
            <a:r>
              <a:rPr kumimoji="0" lang="fr-FR" altLang="fr-FR" sz="2200" b="0" i="1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</a:rPr>
              <a:t>registered</a:t>
            </a:r>
            <a:r>
              <a:rPr kumimoji="0" lang="fr-FR" altLang="fr-FR" sz="2200" b="0" i="1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 and </a:t>
            </a:r>
            <a:r>
              <a:rPr kumimoji="0" lang="fr-FR" altLang="fr-FR" sz="2200" b="0" i="1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</a:rPr>
              <a:t>recognized</a:t>
            </a:r>
            <a:r>
              <a:rPr kumimoji="0" lang="fr-FR" altLang="fr-FR" sz="2200" b="0" i="1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 by INAPI but in the process.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fr-FR" altLang="fr-FR" sz="2200" b="1" i="1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Legal Assurance:</a:t>
            </a:r>
            <a:r>
              <a:rPr kumimoji="0" lang="fr-FR" altLang="fr-FR" sz="2200" b="0" i="1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 </a:t>
            </a:r>
            <a:r>
              <a:rPr kumimoji="0" lang="fr-FR" altLang="fr-FR" sz="2200" b="0" i="1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Full compliance </a:t>
            </a:r>
            <a:r>
              <a:rPr kumimoji="0" lang="fr-FR" altLang="fr-FR" sz="2200" b="0" i="1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</a:rPr>
              <a:t>with</a:t>
            </a:r>
            <a:r>
              <a:rPr kumimoji="0" lang="fr-FR" altLang="fr-FR" sz="2200" b="0" i="1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 national IP </a:t>
            </a:r>
            <a:r>
              <a:rPr kumimoji="0" lang="fr-FR" altLang="fr-FR" sz="2200" b="0" i="1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</a:rPr>
              <a:t>regulations</a:t>
            </a:r>
            <a:r>
              <a:rPr kumimoji="0" lang="fr-FR" altLang="fr-FR" sz="2200" b="0" i="1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 to </a:t>
            </a:r>
            <a:r>
              <a:rPr kumimoji="0" lang="fr-FR" altLang="fr-FR" sz="2200" b="0" i="1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</a:rPr>
              <a:t>safeguard</a:t>
            </a:r>
            <a:r>
              <a:rPr kumimoji="0" lang="fr-FR" altLang="fr-FR" sz="2200" b="0" i="1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 brand and </a:t>
            </a:r>
            <a:r>
              <a:rPr kumimoji="0" lang="fr-FR" altLang="fr-FR" sz="2200" b="0" i="1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</a:rPr>
              <a:t>technology</a:t>
            </a:r>
            <a:r>
              <a:rPr lang="fr-FR" altLang="fr-FR" sz="2200" i="1" u="sng" dirty="0">
                <a:solidFill>
                  <a:schemeClr val="bg2"/>
                </a:solidFill>
              </a:rPr>
              <a:t> (</a:t>
            </a:r>
            <a:r>
              <a:rPr lang="fr-FR" altLang="fr-FR" sz="2200" i="1" u="sng" dirty="0" err="1">
                <a:solidFill>
                  <a:schemeClr val="bg2"/>
                </a:solidFill>
              </a:rPr>
              <a:t>domain</a:t>
            </a:r>
            <a:r>
              <a:rPr lang="fr-FR" altLang="fr-FR" sz="2200" i="1" u="sng" dirty="0">
                <a:solidFill>
                  <a:schemeClr val="bg2"/>
                </a:solidFill>
              </a:rPr>
              <a:t> right)</a:t>
            </a:r>
            <a:endParaRPr kumimoji="0" lang="fr-FR" altLang="fr-FR" sz="2200" b="0" i="1" u="sng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fr-FR" altLang="fr-FR" sz="2200" b="1" i="1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Strategic </a:t>
            </a:r>
            <a:r>
              <a:rPr kumimoji="0" lang="fr-FR" altLang="fr-FR" sz="2200" b="1" i="1" u="sng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</a:rPr>
              <a:t>Advantage</a:t>
            </a:r>
            <a:r>
              <a:rPr kumimoji="0" lang="fr-FR" altLang="fr-FR" sz="2200" b="1" i="1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:</a:t>
            </a:r>
            <a:r>
              <a:rPr kumimoji="0" lang="fr-FR" altLang="fr-FR" sz="2200" b="0" i="1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 </a:t>
            </a:r>
            <a:r>
              <a:rPr kumimoji="0" lang="fr-FR" altLang="fr-FR" sz="2200" b="0" i="1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</a:rPr>
              <a:t>Strengthened</a:t>
            </a:r>
            <a:r>
              <a:rPr kumimoji="0" lang="fr-FR" altLang="fr-FR" sz="2200" b="0" i="1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 </a:t>
            </a:r>
            <a:r>
              <a:rPr kumimoji="0" lang="fr-FR" altLang="fr-FR" sz="2200" b="0" i="1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</a:rPr>
              <a:t>credibility</a:t>
            </a:r>
            <a:r>
              <a:rPr kumimoji="0" lang="fr-FR" altLang="fr-FR" sz="2200" b="0" i="1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 for </a:t>
            </a:r>
            <a:r>
              <a:rPr kumimoji="0" lang="fr-FR" altLang="fr-FR" sz="2200" b="0" i="1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</a:rPr>
              <a:t>investors</a:t>
            </a:r>
            <a:r>
              <a:rPr kumimoji="0" lang="fr-FR" altLang="fr-FR" sz="2200" b="0" i="1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, </a:t>
            </a:r>
            <a:r>
              <a:rPr kumimoji="0" lang="fr-FR" altLang="fr-FR" sz="2200" b="0" i="1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</a:rPr>
              <a:t>partners</a:t>
            </a:r>
            <a:r>
              <a:rPr kumimoji="0" lang="fr-FR" altLang="fr-FR" sz="2200" b="0" i="1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, and clients </a:t>
            </a:r>
            <a:r>
              <a:rPr kumimoji="0" lang="fr-FR" altLang="fr-FR" sz="2200" b="0" i="1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</a:rPr>
              <a:t>through</a:t>
            </a:r>
            <a:r>
              <a:rPr kumimoji="0" lang="fr-FR" altLang="fr-FR" sz="2200" b="0" i="1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 </a:t>
            </a:r>
            <a:r>
              <a:rPr kumimoji="0" lang="fr-FR" altLang="fr-FR" sz="2200" b="0" i="1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</a:rPr>
              <a:t>formal</a:t>
            </a:r>
            <a:r>
              <a:rPr kumimoji="0" lang="fr-FR" altLang="fr-FR" sz="2200" b="0" i="1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 recognition</a:t>
            </a:r>
            <a:r>
              <a:rPr kumimoji="0" lang="fr-FR" altLang="fr-FR" sz="2200" b="0" i="1" u="sng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fr-FR" altLang="fr-FR" sz="2200" b="1" i="1" u="sng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</a:rPr>
              <a:t>Growth</a:t>
            </a:r>
            <a:r>
              <a:rPr kumimoji="0" lang="fr-FR" altLang="fr-FR" sz="2200" b="1" i="1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 </a:t>
            </a:r>
            <a:r>
              <a:rPr kumimoji="0" lang="fr-FR" altLang="fr-FR" sz="2200" b="1" i="1" u="sng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</a:rPr>
              <a:t>Readiness</a:t>
            </a:r>
            <a:r>
              <a:rPr kumimoji="0" lang="fr-FR" altLang="fr-FR" sz="2200" b="1" i="1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:</a:t>
            </a:r>
            <a:r>
              <a:rPr kumimoji="0" lang="fr-FR" altLang="fr-FR" sz="2200" b="0" i="1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 </a:t>
            </a:r>
            <a:r>
              <a:rPr kumimoji="0" lang="fr-FR" altLang="fr-FR" sz="2200" b="0" i="1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</a:rPr>
              <a:t>Protected</a:t>
            </a:r>
            <a:r>
              <a:rPr kumimoji="0" lang="fr-FR" altLang="fr-FR" sz="2200" b="0" i="1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 </a:t>
            </a:r>
            <a:r>
              <a:rPr kumimoji="0" lang="fr-FR" altLang="fr-FR" sz="2200" b="0" i="1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</a:rPr>
              <a:t>foundation</a:t>
            </a:r>
            <a:r>
              <a:rPr kumimoji="0" lang="fr-FR" altLang="fr-FR" sz="2200" b="0" i="1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 for </a:t>
            </a:r>
            <a:r>
              <a:rPr kumimoji="0" lang="fr-FR" altLang="fr-FR" sz="2200" b="0" i="1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</a:rPr>
              <a:t>scaling</a:t>
            </a:r>
            <a:r>
              <a:rPr kumimoji="0" lang="fr-FR" altLang="fr-FR" sz="2200" b="0" i="1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 </a:t>
            </a:r>
            <a:r>
              <a:rPr kumimoji="0" lang="fr-FR" altLang="fr-FR" sz="2200" b="0" i="1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</a:rPr>
              <a:t>operations</a:t>
            </a:r>
            <a:r>
              <a:rPr kumimoji="0" lang="fr-FR" altLang="fr-FR" sz="2200" b="0" i="1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, </a:t>
            </a:r>
            <a:r>
              <a:rPr kumimoji="0" lang="fr-FR" altLang="fr-FR" sz="2200" b="0" i="1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</a:rPr>
              <a:t>product</a:t>
            </a:r>
            <a:r>
              <a:rPr kumimoji="0" lang="fr-FR" altLang="fr-FR" sz="2200" b="0" i="1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 expansion, and international </a:t>
            </a:r>
            <a:r>
              <a:rPr kumimoji="0" lang="fr-FR" altLang="fr-FR" sz="2200" b="0" i="1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</a:rPr>
              <a:t>branding</a:t>
            </a:r>
            <a:r>
              <a:rPr kumimoji="0" lang="fr-FR" alt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5426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31520"/>
          </a:xfrm>
          <a:prstGeom prst="rect">
            <a:avLst/>
          </a:prstGeom>
          <a:solidFill>
            <a:srgbClr val="E10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48640" y="164592"/>
            <a:ext cx="1109167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t>Core Value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914400"/>
            <a:ext cx="53035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rPr dirty="0"/>
              <a:t>Impact pillars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0892" y="1493401"/>
            <a:ext cx="530352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b="1" dirty="0">
                <a:solidFill>
                  <a:schemeClr val="accent1"/>
                </a:solidFill>
              </a:rPr>
              <a:t>Economic</a:t>
            </a:r>
            <a:r>
              <a:rPr dirty="0">
                <a:solidFill>
                  <a:schemeClr val="accent1"/>
                </a:solidFill>
              </a:rPr>
              <a:t> </a:t>
            </a:r>
            <a:r>
              <a:rPr dirty="0"/>
              <a:t>— lower OPEX by ~30% with precision irrigation.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b="1" dirty="0">
                <a:solidFill>
                  <a:schemeClr val="accent1"/>
                </a:solidFill>
              </a:rPr>
              <a:t>Ecological</a:t>
            </a:r>
            <a:r>
              <a:rPr dirty="0"/>
              <a:t> — reduce pesticide use by ~50%.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b="1" dirty="0">
                <a:solidFill>
                  <a:schemeClr val="accent1"/>
                </a:solidFill>
              </a:rPr>
              <a:t>Technological</a:t>
            </a:r>
            <a:r>
              <a:rPr dirty="0"/>
              <a:t> — affordable, solar‑powered AI automation for underserved areas.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b="1" dirty="0">
                <a:solidFill>
                  <a:schemeClr val="accent1"/>
                </a:solidFill>
              </a:rPr>
              <a:t>Operational </a:t>
            </a:r>
            <a:r>
              <a:rPr dirty="0"/>
              <a:t>— reliable 24/7 hardware with OTA updates.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2240" y="914400"/>
            <a:ext cx="53035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t>KPIs (site‑dependent)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2240" y="1551838"/>
            <a:ext cx="530352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b="1" dirty="0">
                <a:solidFill>
                  <a:schemeClr val="accent1"/>
                </a:solidFill>
              </a:rPr>
              <a:t>Water: </a:t>
            </a:r>
            <a:r>
              <a:rPr dirty="0"/>
              <a:t>−20–40%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b="1" dirty="0">
                <a:solidFill>
                  <a:schemeClr val="accent1"/>
                </a:solidFill>
              </a:rPr>
              <a:t>Time: </a:t>
            </a:r>
            <a:r>
              <a:rPr dirty="0"/>
              <a:t>+6 h/week saved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b="1" dirty="0">
                <a:solidFill>
                  <a:schemeClr val="accent1"/>
                </a:solidFill>
              </a:rPr>
              <a:t>Energy: </a:t>
            </a:r>
            <a:r>
              <a:rPr dirty="0"/>
              <a:t>−10–25%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06F743-892B-27F4-FE06-8D39A4503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295" y="5539124"/>
            <a:ext cx="1188017" cy="900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8AF2FF-44DF-7E03-880D-532F9B69F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303" y="973101"/>
            <a:ext cx="964432" cy="1817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346E5D-6D35-137B-2D38-FEDB28A78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479" y="2748132"/>
            <a:ext cx="4815835" cy="2857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31520"/>
          </a:xfrm>
          <a:prstGeom prst="rect">
            <a:avLst/>
          </a:prstGeom>
          <a:solidFill>
            <a:srgbClr val="E10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48640" y="164592"/>
            <a:ext cx="1109167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t>Prototype &amp; Technology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914400"/>
            <a:ext cx="53035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t>Hardware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1463040"/>
            <a:ext cx="530352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FFFFFF"/>
                </a:solidFill>
              </a:defRPr>
            </a:pPr>
            <a:r>
              <a:rPr dirty="0"/>
              <a:t>Pheromone dispenser (traps), camera module, panels &amp; sensors.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i="1" dirty="0">
                <a:solidFill>
                  <a:srgbClr val="0070C0"/>
                </a:solidFill>
              </a:rPr>
              <a:t>12‑V solenoid valves </a:t>
            </a:r>
            <a:r>
              <a:rPr dirty="0"/>
              <a:t>&amp; pump relays; flow &amp; pressure sensors; soil/temp inputs.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dirty="0"/>
              <a:t>Rugged enclosure; solar + battery.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2240" y="914400"/>
            <a:ext cx="53035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t>Software &amp; connectivity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2240" y="1463040"/>
            <a:ext cx="53035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FFFFFF"/>
                </a:solidFill>
              </a:defRPr>
            </a:pPr>
            <a:r>
              <a:rPr i="1" u="sng" dirty="0">
                <a:solidFill>
                  <a:srgbClr val="0070C0"/>
                </a:solidFill>
              </a:rPr>
              <a:t>AI insect ID </a:t>
            </a:r>
            <a:r>
              <a:rPr dirty="0"/>
              <a:t>(TensorFlow Lite).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dirty="0"/>
              <a:t>Connectivity: Wi‑Fi, </a:t>
            </a:r>
            <a:r>
              <a:rPr dirty="0" err="1"/>
              <a:t>LoRaWAN</a:t>
            </a:r>
            <a:r>
              <a:rPr dirty="0"/>
              <a:t>, GSM/Cell.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dirty="0"/>
              <a:t>Lightweight API for mobile/cloud; dashboards &amp; logs.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900A28-D25B-0579-F63E-19D60D7B0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295" y="5539124"/>
            <a:ext cx="1188017" cy="9003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6B8E05-619E-040B-951E-E211A7E41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02" y="3429000"/>
            <a:ext cx="4763575" cy="3237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F8C4FD-74B5-18B8-A2C3-F0005C6AB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585" y="2909590"/>
            <a:ext cx="4701043" cy="3614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Arrow: Chevron 7">
            <a:extLst>
              <a:ext uri="{FF2B5EF4-FFF2-40B4-BE49-F238E27FC236}">
                <a16:creationId xmlns:a16="http://schemas.microsoft.com/office/drawing/2014/main" id="{294DE310-30CF-9516-7E5A-7EC3A4DEF6B9}"/>
              </a:ext>
            </a:extLst>
          </p:cNvPr>
          <p:cNvSpPr/>
          <p:nvPr/>
        </p:nvSpPr>
        <p:spPr>
          <a:xfrm>
            <a:off x="4819875" y="4694694"/>
            <a:ext cx="1074487" cy="420671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DBE36B-96D2-65C1-FEC8-93A4684B4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76D15-EB40-3884-64A5-D9D10670F338}"/>
              </a:ext>
            </a:extLst>
          </p:cNvPr>
          <p:cNvSpPr/>
          <p:nvPr/>
        </p:nvSpPr>
        <p:spPr>
          <a:xfrm>
            <a:off x="0" y="0"/>
            <a:ext cx="12188952" cy="731520"/>
          </a:xfrm>
          <a:prstGeom prst="rect">
            <a:avLst/>
          </a:prstGeom>
          <a:solidFill>
            <a:srgbClr val="E10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927154-4B1D-DEDB-DEEE-0DF092BAA740}"/>
              </a:ext>
            </a:extLst>
          </p:cNvPr>
          <p:cNvSpPr txBox="1"/>
          <p:nvPr/>
        </p:nvSpPr>
        <p:spPr>
          <a:xfrm>
            <a:off x="548640" y="164592"/>
            <a:ext cx="1109167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t>Prototype &amp; Technology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AF4A2A-E14D-E1FF-2ED7-5B6A721BC970}"/>
              </a:ext>
            </a:extLst>
          </p:cNvPr>
          <p:cNvSpPr txBox="1"/>
          <p:nvPr/>
        </p:nvSpPr>
        <p:spPr>
          <a:xfrm>
            <a:off x="822960" y="914400"/>
            <a:ext cx="53035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t>Hardware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D20990-AD05-40F9-1E87-1B78FDFCB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295" y="5539124"/>
            <a:ext cx="1188017" cy="9003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7783F9-3114-9224-57D9-BA4321C6E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03" y="3422281"/>
            <a:ext cx="4895557" cy="3330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CC4A6D2-EA0F-13A2-E02F-55274A26D289}"/>
              </a:ext>
            </a:extLst>
          </p:cNvPr>
          <p:cNvSpPr txBox="1"/>
          <p:nvPr/>
        </p:nvSpPr>
        <p:spPr>
          <a:xfrm>
            <a:off x="822959" y="1399206"/>
            <a:ext cx="57948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chemeClr val="tx2"/>
                </a:solidFill>
              </a:rPr>
              <a:t>Solar-</a:t>
            </a:r>
            <a:r>
              <a:rPr lang="fr-FR" sz="2000" b="1" i="1" dirty="0" err="1">
                <a:solidFill>
                  <a:schemeClr val="tx2"/>
                </a:solidFill>
              </a:rPr>
              <a:t>powered</a:t>
            </a:r>
            <a:r>
              <a:rPr lang="fr-FR" sz="2000" b="1" i="1" dirty="0">
                <a:solidFill>
                  <a:schemeClr val="tx2"/>
                </a:solidFill>
              </a:rPr>
              <a:t>, </a:t>
            </a:r>
            <a:r>
              <a:rPr lang="fr-FR" sz="2000" b="1" i="1" dirty="0" err="1">
                <a:solidFill>
                  <a:schemeClr val="tx2"/>
                </a:solidFill>
              </a:rPr>
              <a:t>weather-resistant</a:t>
            </a:r>
            <a:r>
              <a:rPr lang="fr-FR" sz="2000" b="1" i="1" dirty="0">
                <a:solidFill>
                  <a:schemeClr val="tx2"/>
                </a:solidFill>
              </a:rPr>
              <a:t> </a:t>
            </a:r>
            <a:r>
              <a:rPr lang="fr-FR" sz="2000" dirty="0">
                <a:solidFill>
                  <a:schemeClr val="bg1"/>
                </a:solidFill>
              </a:rPr>
              <a:t>control box </a:t>
            </a:r>
            <a:r>
              <a:rPr lang="fr-FR" sz="2000" dirty="0" err="1">
                <a:solidFill>
                  <a:schemeClr val="bg1"/>
                </a:solidFill>
              </a:rPr>
              <a:t>that</a:t>
            </a:r>
            <a:r>
              <a:rPr lang="fr-FR" sz="2000" dirty="0">
                <a:solidFill>
                  <a:schemeClr val="bg1"/>
                </a:solidFill>
              </a:rPr>
              <a:t> drives a 12 V irrigation </a:t>
            </a:r>
            <a:r>
              <a:rPr lang="fr-FR" sz="2000" dirty="0" err="1">
                <a:solidFill>
                  <a:schemeClr val="bg1"/>
                </a:solidFill>
              </a:rPr>
              <a:t>solenoid</a:t>
            </a:r>
            <a:r>
              <a:rPr lang="fr-FR" sz="2000" dirty="0">
                <a:solidFill>
                  <a:schemeClr val="bg1"/>
                </a:solidFill>
              </a:rPr>
              <a:t>, </a:t>
            </a:r>
            <a:r>
              <a:rPr lang="fr-FR" sz="2000" dirty="0" err="1">
                <a:solidFill>
                  <a:schemeClr val="bg1"/>
                </a:solidFill>
              </a:rPr>
              <a:t>reads</a:t>
            </a:r>
            <a:r>
              <a:rPr lang="fr-FR" sz="2000" dirty="0">
                <a:solidFill>
                  <a:schemeClr val="bg1"/>
                </a:solidFill>
              </a:rPr>
              <a:t> basic </a:t>
            </a:r>
            <a:r>
              <a:rPr lang="fr-FR" sz="2000" dirty="0" err="1">
                <a:solidFill>
                  <a:schemeClr val="bg1"/>
                </a:solidFill>
              </a:rPr>
              <a:t>agronomic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sensors</a:t>
            </a:r>
            <a:r>
              <a:rPr lang="fr-FR" sz="2000" dirty="0">
                <a:solidFill>
                  <a:schemeClr val="bg1"/>
                </a:solidFill>
              </a:rPr>
              <a:t>, and exposes a </a:t>
            </a:r>
            <a:r>
              <a:rPr lang="fr-FR" sz="2000" dirty="0" err="1">
                <a:solidFill>
                  <a:schemeClr val="bg1"/>
                </a:solidFill>
              </a:rPr>
              <a:t>lightweight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device</a:t>
            </a:r>
            <a:r>
              <a:rPr lang="fr-FR" sz="2000" dirty="0">
                <a:solidFill>
                  <a:schemeClr val="bg1"/>
                </a:solidFill>
              </a:rPr>
              <a:t> API (Flask) for mobile/Cloud control. Hardware scope in the </a:t>
            </a:r>
            <a:r>
              <a:rPr lang="fr-FR" sz="2000" dirty="0" err="1">
                <a:solidFill>
                  <a:schemeClr val="bg1"/>
                </a:solidFill>
              </a:rPr>
              <a:t>reference</a:t>
            </a:r>
            <a:r>
              <a:rPr lang="fr-FR" sz="2000" dirty="0">
                <a:solidFill>
                  <a:schemeClr val="bg1"/>
                </a:solidFill>
              </a:rPr>
              <a:t> guide </a:t>
            </a:r>
            <a:r>
              <a:rPr lang="fr-FR" sz="2000" dirty="0" err="1">
                <a:solidFill>
                  <a:schemeClr val="bg1"/>
                </a:solidFill>
              </a:rPr>
              <a:t>explicitly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covers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b="1" dirty="0">
                <a:solidFill>
                  <a:schemeClr val="bg1"/>
                </a:solidFill>
              </a:rPr>
              <a:t>“hardware </a:t>
            </a:r>
            <a:r>
              <a:rPr lang="fr-FR" sz="2000" b="1" dirty="0" err="1">
                <a:solidFill>
                  <a:schemeClr val="bg1"/>
                </a:solidFill>
              </a:rPr>
              <a:t>wiring</a:t>
            </a:r>
            <a:r>
              <a:rPr lang="fr-FR" sz="2000" b="1" dirty="0">
                <a:solidFill>
                  <a:schemeClr val="bg1"/>
                </a:solidFill>
              </a:rPr>
              <a:t> &amp; power </a:t>
            </a:r>
            <a:r>
              <a:rPr lang="fr-FR" sz="2000" b="1" dirty="0" err="1">
                <a:solidFill>
                  <a:schemeClr val="bg1"/>
                </a:solidFill>
              </a:rPr>
              <a:t>topology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  <a:r>
              <a:rPr lang="fr-FR" sz="2000" b="1" i="1" u="sng" dirty="0">
                <a:solidFill>
                  <a:srgbClr val="FF0000"/>
                </a:solidFill>
              </a:rPr>
              <a:t>(12 V valve + </a:t>
            </a:r>
            <a:r>
              <a:rPr lang="fr-FR" sz="2000" b="1" i="1" u="sng" dirty="0" err="1">
                <a:solidFill>
                  <a:srgbClr val="FF0000"/>
                </a:solidFill>
              </a:rPr>
              <a:t>sensors</a:t>
            </a:r>
            <a:r>
              <a:rPr lang="fr-FR" sz="2000" b="1" i="1" u="sng" dirty="0">
                <a:solidFill>
                  <a:srgbClr val="FF0000"/>
                </a:solidFill>
              </a:rPr>
              <a:t> + Pi)</a:t>
            </a:r>
            <a:endParaRPr lang="fr-FR" sz="2000" i="1" u="sng" dirty="0">
              <a:solidFill>
                <a:srgbClr val="FF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9F9854-29CC-7CF8-969A-EE84457F3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809" y="772478"/>
            <a:ext cx="5239385" cy="4557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D65227E-29D4-E18A-E58E-42AD682F0FAA}"/>
              </a:ext>
            </a:extLst>
          </p:cNvPr>
          <p:cNvCxnSpPr>
            <a:cxnSpLocks/>
          </p:cNvCxnSpPr>
          <p:nvPr/>
        </p:nvCxnSpPr>
        <p:spPr>
          <a:xfrm flipV="1">
            <a:off x="4450644" y="3135893"/>
            <a:ext cx="2794218" cy="12672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A3F484D-6717-6B1F-6914-EE1A490F4909}"/>
              </a:ext>
            </a:extLst>
          </p:cNvPr>
          <p:cNvSpPr txBox="1"/>
          <p:nvPr/>
        </p:nvSpPr>
        <p:spPr>
          <a:xfrm rot="20068220">
            <a:off x="4797872" y="3564817"/>
            <a:ext cx="270259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300" b="1" i="1" dirty="0">
                <a:solidFill>
                  <a:srgbClr val="FF0000"/>
                </a:solidFill>
              </a:rPr>
              <a:t>Colore version</a:t>
            </a:r>
          </a:p>
          <a:p>
            <a:r>
              <a:rPr lang="fr-FR" sz="2300" b="1" i="1" dirty="0">
                <a:solidFill>
                  <a:srgbClr val="FF0000"/>
                </a:solidFill>
              </a:rPr>
              <a:t>-For the marketing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BB41FD8-71C1-9C6E-E160-10F3F1B7ED46}"/>
              </a:ext>
            </a:extLst>
          </p:cNvPr>
          <p:cNvCxnSpPr>
            <a:cxnSpLocks/>
          </p:cNvCxnSpPr>
          <p:nvPr/>
        </p:nvCxnSpPr>
        <p:spPr>
          <a:xfrm flipH="1">
            <a:off x="7530526" y="3882415"/>
            <a:ext cx="1238997" cy="22031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97F89A1-1771-B796-D6F5-CB77218AE6D4}"/>
              </a:ext>
            </a:extLst>
          </p:cNvPr>
          <p:cNvSpPr txBox="1"/>
          <p:nvPr/>
        </p:nvSpPr>
        <p:spPr>
          <a:xfrm>
            <a:off x="5779891" y="6228428"/>
            <a:ext cx="460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BATTERY OPTIMIZATION ITHIEUME</a:t>
            </a:r>
          </a:p>
        </p:txBody>
      </p:sp>
    </p:spTree>
    <p:extLst>
      <p:ext uri="{BB962C8B-B14F-4D97-AF65-F5344CB8AC3E}">
        <p14:creationId xmlns:p14="http://schemas.microsoft.com/office/powerpoint/2010/main" val="3550072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1645</Words>
  <Application>Microsoft Office PowerPoint</Application>
  <PresentationFormat>Custom</PresentationFormat>
  <Paragraphs>189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Algerian</vt:lpstr>
      <vt:lpstr>Arial</vt:lpstr>
      <vt:lpstr>Bodoni MT Black</vt:lpstr>
      <vt:lpstr>Calibri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Mohammed ibrahim Belhachemia</cp:lastModifiedBy>
  <cp:revision>56</cp:revision>
  <dcterms:created xsi:type="dcterms:W3CDTF">2013-01-27T09:14:16Z</dcterms:created>
  <dcterms:modified xsi:type="dcterms:W3CDTF">2025-11-08T17:47:52Z</dcterms:modified>
  <cp:category/>
</cp:coreProperties>
</file>